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33"/>
  </p:notesMasterIdLst>
  <p:sldIdLst>
    <p:sldId id="256" r:id="rId2"/>
    <p:sldId id="260" r:id="rId3"/>
    <p:sldId id="265" r:id="rId4"/>
    <p:sldId id="622" r:id="rId5"/>
    <p:sldId id="627" r:id="rId6"/>
    <p:sldId id="628" r:id="rId7"/>
    <p:sldId id="629" r:id="rId8"/>
    <p:sldId id="630" r:id="rId9"/>
    <p:sldId id="619" r:id="rId10"/>
    <p:sldId id="645" r:id="rId11"/>
    <p:sldId id="650" r:id="rId12"/>
    <p:sldId id="631" r:id="rId13"/>
    <p:sldId id="648" r:id="rId14"/>
    <p:sldId id="632" r:id="rId15"/>
    <p:sldId id="637" r:id="rId16"/>
    <p:sldId id="625" r:id="rId17"/>
    <p:sldId id="633" r:id="rId18"/>
    <p:sldId id="626" r:id="rId19"/>
    <p:sldId id="635" r:id="rId20"/>
    <p:sldId id="620" r:id="rId21"/>
    <p:sldId id="636" r:id="rId22"/>
    <p:sldId id="634" r:id="rId23"/>
    <p:sldId id="639" r:id="rId24"/>
    <p:sldId id="646" r:id="rId25"/>
    <p:sldId id="647" r:id="rId26"/>
    <p:sldId id="638" r:id="rId27"/>
    <p:sldId id="640" r:id="rId28"/>
    <p:sldId id="623" r:id="rId29"/>
    <p:sldId id="644" r:id="rId30"/>
    <p:sldId id="641" r:id="rId31"/>
    <p:sldId id="261" r:id="rId32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F5E"/>
    <a:srgbClr val="00C16C"/>
    <a:srgbClr val="02669E"/>
    <a:srgbClr val="FFD579"/>
    <a:srgbClr val="FF9403"/>
    <a:srgbClr val="FFFD78"/>
    <a:srgbClr val="222121"/>
    <a:srgbClr val="AFAFAF"/>
    <a:srgbClr val="C4112E"/>
    <a:srgbClr val="D1D2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86"/>
    <p:restoredTop sz="84882"/>
  </p:normalViewPr>
  <p:slideViewPr>
    <p:cSldViewPr snapToGrid="0" snapToObjects="1">
      <p:cViewPr varScale="1">
        <p:scale>
          <a:sx n="67" d="100"/>
          <a:sy n="67" d="100"/>
        </p:scale>
        <p:origin x="192" y="1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CF892-FD3F-1049-90F3-DE871107971D}" type="datetimeFigureOut">
              <a:rPr lang="en-US" smtClean="0"/>
              <a:t>5/6/25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46B15-9C67-834D-B9CA-D6688C3FD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56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thwack.solarwinds.com</a:t>
            </a:r>
            <a:r>
              <a:rPr lang="en-US" dirty="0"/>
              <a:t>/groups/data-driven/b/blog/posts/best-practices-properly-referencing-columns</a:t>
            </a:r>
          </a:p>
          <a:p>
            <a:r>
              <a:rPr lang="en-US" baseline="0" dirty="0"/>
              <a:t>https://</a:t>
            </a:r>
            <a:r>
              <a:rPr lang="en-US" baseline="0" dirty="0" err="1"/>
              <a:t>sqlblog.org</a:t>
            </a:r>
            <a:r>
              <a:rPr lang="en-US" baseline="0" dirty="0"/>
              <a:t>/2009/10/08/bad-habits-to-kick-using-table-aliases-like-a-b-c-or-t1-t2-t3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22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https://</a:t>
            </a:r>
            <a:r>
              <a:rPr lang="en-US" baseline="0" dirty="0" err="1"/>
              <a:t>sqlblog.org</a:t>
            </a:r>
            <a:r>
              <a:rPr lang="en-US" baseline="0" dirty="0"/>
              <a:t>/2012/01/23/bad-habits-to-kick-using-as-instead-of-for-column-aliases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88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sqlservertip</a:t>
            </a:r>
            <a:r>
              <a:rPr lang="en-US" dirty="0"/>
              <a:t>/3637/protecting-yourself-from-</a:t>
            </a:r>
            <a:r>
              <a:rPr lang="en-US" dirty="0" err="1"/>
              <a:t>sql</a:t>
            </a:r>
            <a:r>
              <a:rPr lang="en-US" dirty="0"/>
              <a:t>-injection-in-</a:t>
            </a:r>
            <a:r>
              <a:rPr lang="en-US" dirty="0" err="1"/>
              <a:t>sql</a:t>
            </a:r>
            <a:r>
              <a:rPr lang="en-US" dirty="0"/>
              <a:t>-server---part-1/</a:t>
            </a:r>
          </a:p>
          <a:p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sqlservertip</a:t>
            </a:r>
            <a:r>
              <a:rPr lang="en-US" dirty="0"/>
              <a:t>/3638/protecting-yourself-from-</a:t>
            </a:r>
            <a:r>
              <a:rPr lang="en-US" dirty="0" err="1"/>
              <a:t>sql</a:t>
            </a:r>
            <a:r>
              <a:rPr lang="en-US" dirty="0"/>
              <a:t>-injection-in-</a:t>
            </a:r>
            <a:r>
              <a:rPr lang="en-US" dirty="0" err="1"/>
              <a:t>sql</a:t>
            </a:r>
            <a:r>
              <a:rPr lang="en-US" dirty="0"/>
              <a:t>-server---part-2/</a:t>
            </a:r>
          </a:p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/blogs/</a:t>
            </a:r>
            <a:r>
              <a:rPr lang="en-US" dirty="0" err="1"/>
              <a:t>aaron_bertrand</a:t>
            </a:r>
            <a:r>
              <a:rPr lang="en-US" dirty="0"/>
              <a:t>/archive/2011/09/17/bad-habits-to-kick-using-exec-instead-of-</a:t>
            </a:r>
            <a:r>
              <a:rPr lang="en-US" dirty="0" err="1"/>
              <a:t>sp</a:t>
            </a:r>
            <a:r>
              <a:rPr lang="en-US" dirty="0"/>
              <a:t>-</a:t>
            </a:r>
            <a:r>
              <a:rPr lang="en-US" dirty="0" err="1"/>
              <a:t>executesql.aspx</a:t>
            </a:r>
            <a:endParaRPr lang="en-US" dirty="0"/>
          </a:p>
          <a:p>
            <a:r>
              <a:rPr lang="en-US" dirty="0"/>
              <a:t>http://</a:t>
            </a:r>
            <a:r>
              <a:rPr lang="en-US" dirty="0" err="1"/>
              <a:t>www.troyhunt.com</a:t>
            </a:r>
            <a:r>
              <a:rPr lang="en-US" dirty="0"/>
              <a:t>/2013/07/everything-you-wanted-to-know-about-</a:t>
            </a:r>
            <a:r>
              <a:rPr lang="en-US" dirty="0" err="1"/>
              <a:t>sql.html</a:t>
            </a:r>
            <a:endParaRPr lang="en-US" dirty="0"/>
          </a:p>
          <a:p>
            <a:r>
              <a:rPr lang="en-US" dirty="0"/>
              <a:t>http://</a:t>
            </a:r>
            <a:r>
              <a:rPr lang="en-US" dirty="0" err="1"/>
              <a:t>www.troyhunt.com</a:t>
            </a:r>
            <a:r>
              <a:rPr lang="en-US" dirty="0"/>
              <a:t>/2014/02/</a:t>
            </a:r>
            <a:r>
              <a:rPr lang="en-US" dirty="0" err="1"/>
              <a:t>heres</a:t>
            </a:r>
            <a:r>
              <a:rPr lang="en-US" dirty="0"/>
              <a:t>-how-bell-was-hacked-</a:t>
            </a:r>
            <a:r>
              <a:rPr lang="en-US" dirty="0" err="1"/>
              <a:t>sql</a:t>
            </a:r>
            <a:r>
              <a:rPr lang="en-US" dirty="0"/>
              <a:t>-</a:t>
            </a:r>
            <a:r>
              <a:rPr lang="en-US" dirty="0" err="1"/>
              <a:t>injection.html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0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4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sp</a:t>
            </a:r>
            <a:r>
              <a:rPr lang="en-US" dirty="0"/>
              <a:t>_ prefix:</a:t>
            </a:r>
          </a:p>
          <a:p>
            <a:r>
              <a:rPr lang="en-US" dirty="0"/>
              <a:t>https://</a:t>
            </a:r>
            <a:r>
              <a:rPr lang="en-US" dirty="0" err="1"/>
              <a:t>www.sqlperformance.com</a:t>
            </a:r>
            <a:r>
              <a:rPr lang="en-US" dirty="0"/>
              <a:t>/2012/10/t-</a:t>
            </a:r>
            <a:r>
              <a:rPr lang="en-US" dirty="0" err="1"/>
              <a:t>sql</a:t>
            </a:r>
            <a:r>
              <a:rPr lang="en-US" dirty="0"/>
              <a:t>-queries/</a:t>
            </a:r>
            <a:r>
              <a:rPr lang="en-US" dirty="0" err="1"/>
              <a:t>sp_prefix</a:t>
            </a:r>
            <a:endParaRPr lang="en-US" dirty="0"/>
          </a:p>
          <a:p>
            <a:endParaRPr lang="en-US" baseline="0" dirty="0"/>
          </a:p>
          <a:p>
            <a:r>
              <a:rPr lang="en-US" dirty="0"/>
              <a:t>Naming conventions:</a:t>
            </a:r>
          </a:p>
          <a:p>
            <a:r>
              <a:rPr lang="en-US" dirty="0"/>
              <a:t>https://</a:t>
            </a:r>
            <a:r>
              <a:rPr lang="en-US" dirty="0" err="1"/>
              <a:t>thwack.solarwinds.com</a:t>
            </a:r>
            <a:r>
              <a:rPr lang="en-US" dirty="0"/>
              <a:t>/groups/data-driven/b/blog/posts/</a:t>
            </a:r>
            <a:r>
              <a:rPr lang="en-US" dirty="0" err="1"/>
              <a:t>backtobasics</a:t>
            </a:r>
            <a:r>
              <a:rPr lang="en-US" dirty="0"/>
              <a:t>-naming-stored-procedures</a:t>
            </a:r>
          </a:p>
          <a:p>
            <a:r>
              <a:rPr lang="en-US" dirty="0"/>
              <a:t>https://</a:t>
            </a:r>
            <a:r>
              <a:rPr lang="en-US" dirty="0" err="1"/>
              <a:t>www.dnsstuff.com</a:t>
            </a:r>
            <a:r>
              <a:rPr lang="en-US" dirty="0"/>
              <a:t>/subjectivity-naming-standards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11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/dates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sqlservertip</a:t>
            </a:r>
            <a:r>
              <a:rPr lang="en-US" dirty="0"/>
              <a:t>/5206/</a:t>
            </a:r>
            <a:r>
              <a:rPr lang="en-US" dirty="0" err="1"/>
              <a:t>sql</a:t>
            </a:r>
            <a:r>
              <a:rPr lang="en-US" dirty="0"/>
              <a:t>-server-datetime-best-practices/</a:t>
            </a:r>
          </a:p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/2011/09/20/bad-habits-to-kick-using-shorthand-with-date-time-operations</a:t>
            </a:r>
          </a:p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/2009/10/16/bad-habits-to-kick-mis-handling-date-range-queries</a:t>
            </a:r>
          </a:p>
          <a:p>
            <a:endParaRPr lang="en-US" dirty="0"/>
          </a:p>
          <a:p>
            <a:r>
              <a:rPr lang="en-US" dirty="0"/>
              <a:t>Videos: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sqlservertutorial</a:t>
            </a:r>
            <a:r>
              <a:rPr lang="en-US" dirty="0"/>
              <a:t>/9314/</a:t>
            </a:r>
            <a:r>
              <a:rPr lang="en-US" dirty="0" err="1"/>
              <a:t>sql</a:t>
            </a:r>
            <a:r>
              <a:rPr lang="en-US" dirty="0"/>
              <a:t>-server-date-and-time-data-type-comparison/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sqlservertutorial</a:t>
            </a:r>
            <a:r>
              <a:rPr lang="en-US" dirty="0"/>
              <a:t>/9315/recommended-</a:t>
            </a:r>
            <a:r>
              <a:rPr lang="en-US" dirty="0" err="1"/>
              <a:t>sql</a:t>
            </a:r>
            <a:r>
              <a:rPr lang="en-US" dirty="0"/>
              <a:t>-server-date-formats/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sqlservertutorial</a:t>
            </a:r>
            <a:r>
              <a:rPr lang="en-US" dirty="0"/>
              <a:t>/9321/</a:t>
            </a:r>
            <a:r>
              <a:rPr lang="en-US" dirty="0" err="1"/>
              <a:t>sql</a:t>
            </a:r>
            <a:r>
              <a:rPr lang="en-US" dirty="0"/>
              <a:t>-server-date-time-shorthand-and-other-tricks/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9755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/2011/10/19/what-do-between-and-the-devil-have-in-common</a:t>
            </a:r>
          </a:p>
          <a:p>
            <a:endParaRPr lang="en-US" dirty="0"/>
          </a:p>
          <a:p>
            <a:r>
              <a:rPr lang="en-US" dirty="0"/>
              <a:t>Video: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sqlservertutorial</a:t>
            </a:r>
            <a:r>
              <a:rPr lang="en-US" dirty="0"/>
              <a:t>/9316/</a:t>
            </a:r>
            <a:r>
              <a:rPr lang="en-US" dirty="0" err="1"/>
              <a:t>sql</a:t>
            </a:r>
            <a:r>
              <a:rPr lang="en-US" dirty="0"/>
              <a:t>-server-between-dates-issue/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061CB-E012-7648-B0A5-F416BF2E6B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366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DISTINCT as a join-fixer:</a:t>
            </a:r>
            <a:b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</a:b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sqlblog.org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/2023/10/16/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dont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-use-distinct-as-a-join-fixer</a:t>
            </a:r>
          </a:p>
          <a:p>
            <a:endParaRPr lang="en-US" dirty="0"/>
          </a:p>
          <a:p>
            <a:r>
              <a:rPr lang="en-US" dirty="0"/>
              <a:t>NOLOCK : https://</a:t>
            </a:r>
            <a:r>
              <a:rPr lang="en-US" dirty="0" err="1"/>
              <a:t>sqlblog.org</a:t>
            </a:r>
            <a:r>
              <a:rPr lang="en-US" dirty="0"/>
              <a:t>/</a:t>
            </a:r>
            <a:r>
              <a:rPr lang="en-US" dirty="0" err="1"/>
              <a:t>nolock</a:t>
            </a:r>
            <a:endParaRPr lang="en-US" dirty="0"/>
          </a:p>
          <a:p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                  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thwack.solarwinds.com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/groups/data-driven/b/blog/posts/bad-habits-putting-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nolock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-everywhere</a:t>
            </a:r>
          </a:p>
          <a:p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                  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www.mssqltips.com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sqlservertip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/6072/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-server-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nolock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-anomalies-issues-and-inconsistencies/</a:t>
            </a:r>
          </a:p>
          <a:p>
            <a:r>
              <a:rPr lang="en-US" baseline="0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                  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http://summit2009.sqlpass.org/Agenda/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PrePostConferenceSessions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BenGanQA.aspx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Itzik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 Ben-Gan)</a:t>
            </a:r>
          </a:p>
          <a:p>
            <a:r>
              <a:rPr lang="en-US" baseline="0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                  https://</a:t>
            </a:r>
            <a:r>
              <a:rPr lang="en-US" baseline="0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www.brentozar.com</a:t>
            </a:r>
            <a:r>
              <a:rPr lang="en-US" baseline="0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/archive/2011/11/</a:t>
            </a:r>
            <a:r>
              <a:rPr lang="en-US" baseline="0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theres</a:t>
            </a:r>
            <a:r>
              <a:rPr lang="en-US" baseline="0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-something-about-</a:t>
            </a:r>
            <a:r>
              <a:rPr lang="en-US" baseline="0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nolock</a:t>
            </a:r>
            <a:r>
              <a:rPr lang="en-US" baseline="0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-webcast-video/ (Kendra Little)</a:t>
            </a:r>
          </a:p>
          <a:p>
            <a:endParaRPr lang="en-US" baseline="0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r>
              <a:rPr lang="en-US" dirty="0"/>
              <a:t>Cursor options: 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sqlperformance.com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/cursor-options</a:t>
            </a:r>
          </a:p>
          <a:p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Cursor variable: 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sqlperformance.com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/2019/10/t-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-queries/overlooked-t-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-gems</a:t>
            </a:r>
          </a:p>
          <a:p>
            <a:endParaRPr lang="en-US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Triggers: 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sqlblog.org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/2009/10/12/bad-habits-to-kick-abusing-triggers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430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/merge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/2020/09/locking/</a:t>
            </a:r>
            <a:r>
              <a:rPr lang="en-US" dirty="0" err="1"/>
              <a:t>upsert</a:t>
            </a:r>
            <a:r>
              <a:rPr lang="en-US" dirty="0"/>
              <a:t>-anti-pattern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dba.stackexchange.com</a:t>
            </a:r>
            <a:r>
              <a:rPr lang="en-US" dirty="0"/>
              <a:t>/a/169007/1186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1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www.red-gate.com</a:t>
            </a:r>
            <a:r>
              <a:rPr lang="en-US" dirty="0"/>
              <a:t>/simple-talk/databases/</a:t>
            </a:r>
            <a:r>
              <a:rPr lang="en-US" dirty="0" err="1"/>
              <a:t>sql</a:t>
            </a:r>
            <a:r>
              <a:rPr lang="en-US" dirty="0"/>
              <a:t>-server/t-</a:t>
            </a:r>
            <a:r>
              <a:rPr lang="en-US" dirty="0" err="1"/>
              <a:t>sql</a:t>
            </a:r>
            <a:r>
              <a:rPr lang="en-US" dirty="0"/>
              <a:t>-programming-</a:t>
            </a:r>
            <a:r>
              <a:rPr lang="en-US" dirty="0" err="1"/>
              <a:t>sql</a:t>
            </a:r>
            <a:r>
              <a:rPr lang="en-US" dirty="0"/>
              <a:t>-server/counting-more-efficiently/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/2014/10/t-</a:t>
            </a:r>
            <a:r>
              <a:rPr lang="en-US" dirty="0" err="1"/>
              <a:t>sql</a:t>
            </a:r>
            <a:r>
              <a:rPr lang="en-US" dirty="0"/>
              <a:t>-queries/bad-habits-count-the-hard-way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dirty="0"/>
            </a:br>
            <a:r>
              <a:rPr lang="en-US" dirty="0"/>
              <a:t>* Just beware of a potential performance issue with </a:t>
            </a:r>
            <a:r>
              <a:rPr lang="en-US" dirty="0" err="1"/>
              <a:t>sys.partitions</a:t>
            </a:r>
            <a:r>
              <a:rPr lang="en-US" dirty="0"/>
              <a:t> at scale: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/2021/01/</a:t>
            </a:r>
            <a:r>
              <a:rPr lang="en-US" dirty="0" err="1"/>
              <a:t>sql</a:t>
            </a:r>
            <a:r>
              <a:rPr lang="en-US" dirty="0"/>
              <a:t>-performance/sys-partitions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004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127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CONCAT at scale: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stevestedman.com</a:t>
            </a:r>
            <a:r>
              <a:rPr lang="en-US" dirty="0"/>
              <a:t>/2021/01/performance-string-concatenation-in-</a:t>
            </a:r>
            <a:r>
              <a:rPr lang="en-US" dirty="0" err="1"/>
              <a:t>sql</a:t>
            </a:r>
            <a:r>
              <a:rPr lang="en-US" dirty="0"/>
              <a:t>-server/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stevestedman.com</a:t>
            </a:r>
            <a:r>
              <a:rPr lang="en-US" dirty="0"/>
              <a:t>/2021/01/performance-faster-way-to-concatenate-longer-string/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FORMAT:</a:t>
            </a:r>
          </a:p>
          <a:p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/2015/06/t-</a:t>
            </a:r>
            <a:r>
              <a:rPr lang="en-US" dirty="0" err="1"/>
              <a:t>sql</a:t>
            </a:r>
            <a:r>
              <a:rPr lang="en-US" dirty="0"/>
              <a:t>-queries/format-is-nice-and-all-but</a:t>
            </a:r>
            <a:br>
              <a:rPr lang="en-US" dirty="0"/>
            </a:br>
            <a:br>
              <a:rPr lang="en-US" dirty="0"/>
            </a:br>
            <a:r>
              <a:rPr lang="en-US" dirty="0"/>
              <a:t>MERGE: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/merge</a:t>
            </a:r>
          </a:p>
          <a:p>
            <a:endParaRPr lang="en-US" dirty="0"/>
          </a:p>
          <a:p>
            <a:r>
              <a:rPr lang="en-US" dirty="0"/>
              <a:t>STRING_SPLIT: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/?s=</a:t>
            </a:r>
            <a:r>
              <a:rPr lang="en-US" dirty="0" err="1"/>
              <a:t>string_split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18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/bad-habits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D6A53-DCDB-47B8-A0D1-52AAD50D03D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823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04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Semi-colons </a:t>
            </a:r>
            <a:r>
              <a:rPr lang="mr-IN" dirty="0"/>
              <a:t>–</a:t>
            </a:r>
            <a:r>
              <a:rPr lang="en-US" dirty="0"/>
              <a:t> statements without them are deprecated:</a:t>
            </a:r>
            <a:r>
              <a:rPr lang="en-US" baseline="0" dirty="0"/>
              <a:t> </a:t>
            </a:r>
          </a:p>
          <a:p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sqlblog.org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/2009/09/03/ladies-and-gentlemen-start-your-semi-colons</a:t>
            </a:r>
          </a:p>
          <a:p>
            <a:endParaRPr lang="en-US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Schema prefix: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sqlblog.org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/2019/09/12/bad-habits-to-kick-avoiding-the-schema-prefix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r>
              <a:rPr lang="en-US" baseline="0" dirty="0"/>
              <a:t>An exception:</a:t>
            </a:r>
          </a:p>
          <a:p>
            <a:r>
              <a:rPr lang="en-US" baseline="0" dirty="0"/>
              <a:t>https://</a:t>
            </a:r>
            <a:r>
              <a:rPr lang="en-US" baseline="0" dirty="0" err="1"/>
              <a:t>sqlblog.org</a:t>
            </a:r>
            <a:r>
              <a:rPr lang="en-US" baseline="0" dirty="0"/>
              <a:t>/2023/04/20/use-case-for-no-schema-prefix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endParaRPr lang="en-US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r>
              <a:rPr lang="en-US" dirty="0"/>
              <a:t>Tabs vs. Spaces: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www.mssqltips.com</a:t>
            </a:r>
            <a:r>
              <a:rPr lang="en-US" dirty="0"/>
              <a:t>/</a:t>
            </a:r>
            <a:r>
              <a:rPr lang="en-US" dirty="0" err="1"/>
              <a:t>sqlservertip</a:t>
            </a:r>
            <a:r>
              <a:rPr lang="en-US" dirty="0"/>
              <a:t>/5357/do-tabs-vs-spaces-affect-performance-in-</a:t>
            </a:r>
            <a:r>
              <a:rPr lang="en-US" dirty="0" err="1"/>
              <a:t>sql</a:t>
            </a:r>
            <a:r>
              <a:rPr lang="en-US" dirty="0"/>
              <a:t>-server/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/2019/10/08/t-sql-tuesday-119-changing-my-mind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66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Lower case data types:        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thwack.solarwinds.com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/groups/data-driven/b/blog/posts/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backtobasics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-why-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-use-lower-case-for-data-type-names-now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Match exact case:                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sqlperformance.com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/2014/11/t-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-queries/multiple-plans-identical-query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27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Except for natively compiled procedures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/2015/06/t-</a:t>
            </a:r>
            <a:r>
              <a:rPr lang="en-US" dirty="0" err="1"/>
              <a:t>sql</a:t>
            </a:r>
            <a:r>
              <a:rPr lang="en-US" dirty="0"/>
              <a:t>-queries/how-not-to-call-</a:t>
            </a:r>
            <a:r>
              <a:rPr lang="en-US" dirty="0" err="1"/>
              <a:t>hekaton</a:t>
            </a:r>
            <a:r>
              <a:rPr lang="en-US" dirty="0"/>
              <a:t>-procedures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04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Jonathan </a:t>
            </a:r>
            <a:r>
              <a:rPr lang="en-US" dirty="0" err="1"/>
              <a:t>Kehayias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/2013/04/t-</a:t>
            </a:r>
            <a:r>
              <a:rPr lang="en-US" dirty="0" err="1"/>
              <a:t>sql</a:t>
            </a:r>
            <a:r>
              <a:rPr lang="en-US" dirty="0"/>
              <a:t>-queries/implicit-conversion-costs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17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Lengths for types: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/2009/10/09/bad-habits-to-kick-declaring-varchar-without-length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98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Old-style joins:</a:t>
            </a:r>
            <a:br>
              <a:rPr lang="en-US" dirty="0"/>
            </a:br>
            <a:r>
              <a:rPr lang="en-US" dirty="0"/>
              <a:t>https://</a:t>
            </a:r>
            <a:r>
              <a:rPr lang="en-US" dirty="0" err="1"/>
              <a:t>sqlblog.org</a:t>
            </a:r>
            <a:r>
              <a:rPr lang="en-US" dirty="0"/>
              <a:t>/2009/10/08/bad-habits-to-kick-using-old-style-joins</a:t>
            </a:r>
            <a:br>
              <a:rPr lang="en-US" dirty="0"/>
            </a:br>
            <a:endParaRPr lang="en-US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 EXISTS: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sqlperformance.com</a:t>
            </a:r>
            <a:r>
              <a:rPr lang="en-US" dirty="0"/>
              <a:t>/2012/12/t-</a:t>
            </a:r>
            <a:r>
              <a:rPr lang="en-US" dirty="0" err="1"/>
              <a:t>sql</a:t>
            </a:r>
            <a:r>
              <a:rPr lang="en-US" dirty="0"/>
              <a:t>-queries/left-anti-semi-join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GROUP BY:</a:t>
            </a: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https://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sqlperformance.com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/2017/01/t-</a:t>
            </a:r>
            <a:r>
              <a:rPr lang="en-US" dirty="0" err="1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sql</a:t>
            </a:r>
            <a:r>
              <a:rPr lang="en-US" dirty="0">
                <a:solidFill>
                  <a:srgbClr val="000000"/>
                </a:solidFill>
                <a:latin typeface="Franklin Gothic Book" charset="0"/>
                <a:cs typeface="Franklin Gothic Book" charset="0"/>
                <a:sym typeface="Franklin Gothic Book" charset="0"/>
              </a:rPr>
              <a:t>-queries/surprises-assumptions-group-by-distinct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rgbClr val="000000"/>
              </a:solidFill>
              <a:latin typeface="Franklin Gothic Book" charset="0"/>
              <a:cs typeface="Franklin Gothic Book" charset="0"/>
              <a:sym typeface="Franklin Gothic Book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B15-9C67-834D-B9CA-D6688C3FDA3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00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AB95B9-8284-8246-9525-4C0CACBA5D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4000"/>
          </a:blip>
          <a:stretch>
            <a:fillRect/>
          </a:stretch>
        </p:blipFill>
        <p:spPr>
          <a:xfrm>
            <a:off x="5695024" y="0"/>
            <a:ext cx="3448975" cy="8001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103" y="228600"/>
            <a:ext cx="8626923" cy="571500"/>
          </a:xfrm>
        </p:spPr>
        <p:txBody>
          <a:bodyPr/>
          <a:lstStyle>
            <a:lvl1pPr algn="l">
              <a:defRPr lang="en-US" sz="2800" b="1" dirty="0">
                <a:solidFill>
                  <a:srgbClr val="00C16C"/>
                </a:solidFill>
                <a:latin typeface="Montserrat" pitchFamily="2" charset="77"/>
                <a:ea typeface="+mj-ea"/>
                <a:cs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281103" y="1028700"/>
            <a:ext cx="8626923" cy="3200400"/>
          </a:xfrm>
        </p:spPr>
        <p:txBody>
          <a:bodyPr rtlCol="0"/>
          <a:lstStyle>
            <a:lvl1pPr>
              <a:spcBef>
                <a:spcPts val="0"/>
              </a:spcBef>
              <a:spcAft>
                <a:spcPts val="600"/>
              </a:spcAft>
              <a:buClrTx/>
              <a:buFont typeface="Wingdings" pitchFamily="2" charset="2"/>
              <a:buChar char="§"/>
              <a:defRPr sz="2200" b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defRPr>
            </a:lvl1pPr>
            <a:lvl2pPr marL="742931" indent="-285743"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Char char="§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defRPr>
            </a:lvl2pPr>
            <a:lvl3pPr marL="1142972" indent="-228594"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Char char="§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defRPr>
            </a:lvl3pPr>
            <a:lvl4pPr marL="1600160" indent="-228594"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Char char="§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defRPr>
            </a:lvl4pPr>
            <a:lvl5pPr marL="2057348" indent="-228594"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Char char="§"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27298" y="4756118"/>
            <a:ext cx="860322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>
                <a:solidFill>
                  <a:srgbClr val="00C16C"/>
                </a:solidFill>
                <a:latin typeface="Montserrat" pitchFamily="2" charset="77"/>
                <a:ea typeface="Ubuntu" charset="0"/>
                <a:cs typeface="Ubuntu" charset="0"/>
              </a:rPr>
              <a:t>aaron.bertrand@gmail.com</a:t>
            </a:r>
            <a:r>
              <a:rPr lang="en-US" dirty="0">
                <a:solidFill>
                  <a:srgbClr val="00C16C"/>
                </a:solidFill>
                <a:latin typeface="Montserrat" pitchFamily="2" charset="77"/>
                <a:ea typeface="Ubuntu" charset="0"/>
                <a:cs typeface="Ubuntu" charset="0"/>
              </a:rPr>
              <a:t>        @AaronBertrand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FD61C7-75B9-8E43-AADD-239F93CB7A2D}"/>
              </a:ext>
            </a:extLst>
          </p:cNvPr>
          <p:cNvSpPr txBox="1"/>
          <p:nvPr userDrawn="1"/>
        </p:nvSpPr>
        <p:spPr bwMode="auto">
          <a:xfrm>
            <a:off x="4636546" y="558321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endParaRPr lang="en-US" sz="1800" dirty="0">
              <a:solidFill>
                <a:srgbClr val="002060"/>
              </a:solidFill>
              <a:latin typeface="Tekton Pro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1CC240-93FD-493C-822E-C51A290B4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560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bg1">
                  <a:lumMod val="85000"/>
                </a:schemeClr>
              </a:gs>
              <a:gs pos="33000">
                <a:schemeClr val="bg1">
                  <a:lumMod val="75000"/>
                </a:schemeClr>
              </a:gs>
              <a:gs pos="70000">
                <a:schemeClr val="tx1">
                  <a:lumMod val="50000"/>
                  <a:lumOff val="5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>
            <a:lvl1pPr>
              <a:defRPr sz="2500" b="1">
                <a:latin typeface="Ubuntu" panose="020B05040306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29887"/>
            <a:ext cx="4536000" cy="377026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8000" y="729887"/>
            <a:ext cx="4536000" cy="377026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50326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39B340-840E-4B42-A6E7-1821A05C62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9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17BF98-924F-AA4E-9E94-0BA6046B3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0698213">
            <a:off x="808470" y="1676400"/>
            <a:ext cx="6858000" cy="1790700"/>
          </a:xfrm>
        </p:spPr>
        <p:txBody>
          <a:bodyPr anchor="ctr"/>
          <a:lstStyle>
            <a:lvl1pPr algn="ctr">
              <a:defRPr sz="3600">
                <a:solidFill>
                  <a:srgbClr val="00B050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880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28700"/>
            <a:ext cx="8229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41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  <p:sldLayoutId id="2147483701" r:id="rId4"/>
  </p:sldLayoutIdLst>
  <p:transition>
    <p:fade/>
  </p:transition>
  <p:txStyles>
    <p:titleStyle>
      <a:lvl1pPr marL="0" indent="0" algn="ctr" defTabSz="-13872816" rtl="0" eaLnBrk="1" fontAlgn="base" hangingPunct="1">
        <a:spcBef>
          <a:spcPct val="0"/>
        </a:spcBef>
        <a:spcAft>
          <a:spcPct val="0"/>
        </a:spcAft>
        <a:defRPr lang="en-US" sz="2800" b="1" dirty="0" smtClean="0">
          <a:solidFill>
            <a:schemeClr val="tx2"/>
          </a:solidFill>
          <a:latin typeface="Ubuntu" panose="020B0504030602030204" pitchFamily="34" charset="0"/>
          <a:ea typeface="+mj-ea"/>
          <a:cs typeface="Ubuntu" panose="020B0504030602030204" pitchFamily="34" charset="0"/>
        </a:defRPr>
      </a:lvl1pPr>
      <a:lvl2pPr marL="342892" indent="-342892" algn="ctr" defTabSz="-13872816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892" indent="-342892" algn="ctr" defTabSz="-13872816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892" indent="-342892" algn="ctr" defTabSz="-13872816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892" indent="-342892" algn="ctr" defTabSz="-13872816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189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378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566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754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892" indent="-342892" algn="l" defTabSz="-13872816" rtl="0" eaLnBrk="1" fontAlgn="base" hangingPunct="1">
        <a:spcBef>
          <a:spcPts val="300"/>
        </a:spcBef>
        <a:spcAft>
          <a:spcPct val="0"/>
        </a:spcAft>
        <a:buFont typeface="Wingdings" pitchFamily="2" charset="2"/>
        <a:buChar char="§"/>
        <a:defRPr sz="2000" b="0">
          <a:solidFill>
            <a:schemeClr val="tx1"/>
          </a:solidFill>
          <a:latin typeface="Ubuntu" panose="020B0504030602030204" pitchFamily="34" charset="0"/>
          <a:ea typeface="+mn-ea"/>
          <a:cs typeface="Ubuntu" panose="020B0504030602030204" pitchFamily="34" charset="0"/>
        </a:defRPr>
      </a:lvl1pPr>
      <a:lvl2pPr marL="742931" indent="-285743" algn="l" defTabSz="-13872816" rtl="0" eaLnBrk="1" fontAlgn="base" hangingPunct="1">
        <a:spcBef>
          <a:spcPts val="300"/>
        </a:spcBef>
        <a:spcAft>
          <a:spcPct val="0"/>
        </a:spcAft>
        <a:buSzPct val="50000"/>
        <a:buFont typeface="Wingdings" pitchFamily="2" charset="2"/>
        <a:buChar char="§"/>
        <a:defRPr sz="1800" b="0">
          <a:solidFill>
            <a:schemeClr val="tx1"/>
          </a:solidFill>
          <a:latin typeface="Ubuntu" panose="020B0504030602030204" pitchFamily="34" charset="0"/>
          <a:cs typeface="Ubuntu" panose="020B0504030602030204" pitchFamily="34" charset="0"/>
        </a:defRPr>
      </a:lvl2pPr>
      <a:lvl3pPr marL="1142972" indent="-228594" algn="l" defTabSz="-13872816" rtl="0" eaLnBrk="1" fontAlgn="base" hangingPunct="1">
        <a:spcBef>
          <a:spcPts val="300"/>
        </a:spcBef>
        <a:spcAft>
          <a:spcPct val="0"/>
        </a:spcAft>
        <a:buSzPct val="50000"/>
        <a:buFont typeface="Wingdings" pitchFamily="2" charset="2"/>
        <a:buChar char="§"/>
        <a:defRPr sz="1600" b="0">
          <a:solidFill>
            <a:schemeClr val="tx1"/>
          </a:solidFill>
          <a:latin typeface="Ubuntu" panose="020B0504030602030204" pitchFamily="34" charset="0"/>
          <a:cs typeface="Ubuntu" panose="020B0504030602030204" pitchFamily="34" charset="0"/>
        </a:defRPr>
      </a:lvl3pPr>
      <a:lvl4pPr marL="1600160" indent="-228594" algn="l" defTabSz="-13872816" rtl="0" eaLnBrk="1" fontAlgn="base" hangingPunct="1">
        <a:spcBef>
          <a:spcPts val="300"/>
        </a:spcBef>
        <a:spcAft>
          <a:spcPct val="0"/>
        </a:spcAft>
        <a:buSzPct val="50000"/>
        <a:buFont typeface="Wingdings" pitchFamily="2" charset="2"/>
        <a:buChar char="§"/>
        <a:defRPr sz="1400" b="0">
          <a:solidFill>
            <a:schemeClr val="tx1"/>
          </a:solidFill>
          <a:latin typeface="Ubuntu" panose="020B0504030602030204" pitchFamily="34" charset="0"/>
          <a:cs typeface="Ubuntu" panose="020B0504030602030204" pitchFamily="34" charset="0"/>
        </a:defRPr>
      </a:lvl4pPr>
      <a:lvl5pPr marL="2057348" indent="-228594" algn="l" defTabSz="-13872816" rtl="0" eaLnBrk="1" fontAlgn="base" hangingPunct="1">
        <a:spcBef>
          <a:spcPts val="300"/>
        </a:spcBef>
        <a:spcAft>
          <a:spcPct val="0"/>
        </a:spcAft>
        <a:buSzPct val="50000"/>
        <a:buFont typeface="Wingdings" pitchFamily="2" charset="2"/>
        <a:buChar char="§"/>
        <a:defRPr sz="1200" b="0">
          <a:solidFill>
            <a:schemeClr val="tx1"/>
          </a:solidFill>
          <a:latin typeface="Ubuntu" panose="020B0504030602030204" pitchFamily="34" charset="0"/>
          <a:cs typeface="Ubuntu" panose="020B0504030602030204" pitchFamily="34" charset="0"/>
        </a:defRPr>
      </a:lvl5pPr>
      <a:lvl6pPr marL="2514537" indent="-228594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726" indent="-228594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8915" indent="-228594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103" indent="-228594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189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378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566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754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5943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132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32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509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8CB803-4BA0-4347-A6EA-CFF8BCFB7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1596" y="-108546"/>
            <a:ext cx="9807191" cy="55332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E03237-041D-9E43-91D8-EF776F12C85A}"/>
              </a:ext>
            </a:extLst>
          </p:cNvPr>
          <p:cNvSpPr/>
          <p:nvPr/>
        </p:nvSpPr>
        <p:spPr>
          <a:xfrm>
            <a:off x="-331596" y="-139978"/>
            <a:ext cx="9971690" cy="5582412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AA4E60-83D9-1047-A91C-C20DBD5E99D4}"/>
              </a:ext>
            </a:extLst>
          </p:cNvPr>
          <p:cNvSpPr txBox="1"/>
          <p:nvPr/>
        </p:nvSpPr>
        <p:spPr>
          <a:xfrm>
            <a:off x="760525" y="3566232"/>
            <a:ext cx="7802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7E79"/>
                </a:solidFill>
                <a:latin typeface="Montserrat" pitchFamily="2" charset="77"/>
                <a:ea typeface="Ubuntu" charset="0"/>
                <a:cs typeface="Posterama" panose="020B0504020200020000" pitchFamily="34" charset="0"/>
              </a:rPr>
              <a:t>T-SQL : Bad Habits &amp; Best Practices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E9C3F3-A6D9-8247-9393-79A29CE65399}"/>
              </a:ext>
            </a:extLst>
          </p:cNvPr>
          <p:cNvSpPr txBox="1"/>
          <p:nvPr/>
        </p:nvSpPr>
        <p:spPr>
          <a:xfrm>
            <a:off x="3902409" y="4046797"/>
            <a:ext cx="4562467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50" dirty="0">
                <a:solidFill>
                  <a:srgbClr val="AFAFAF"/>
                </a:solidFill>
                <a:latin typeface="Montserrat" pitchFamily="2" charset="77"/>
                <a:ea typeface="Ubuntu" charset="0"/>
                <a:cs typeface="Posterama" panose="020B0504020200020000" pitchFamily="34" charset="0"/>
              </a:rPr>
              <a:t>Aaron Bertrand</a:t>
            </a:r>
          </a:p>
          <a:p>
            <a:pPr algn="r"/>
            <a:r>
              <a:rPr lang="en-US" sz="2450" dirty="0">
                <a:solidFill>
                  <a:srgbClr val="00B0F0"/>
                </a:solidFill>
                <a:latin typeface="Montserrat" pitchFamily="2" charset="77"/>
                <a:ea typeface="Ubuntu" charset="0"/>
                <a:cs typeface="Posterama" panose="020B0504020200020000" pitchFamily="34" charset="0"/>
              </a:rPr>
              <a:t>SQL Saturday Raleigh - #1111</a:t>
            </a:r>
          </a:p>
        </p:txBody>
      </p:sp>
    </p:spTree>
    <p:extLst>
      <p:ext uri="{BB962C8B-B14F-4D97-AF65-F5344CB8AC3E}">
        <p14:creationId xmlns:p14="http://schemas.microsoft.com/office/powerpoint/2010/main" val="186492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7150065-B81D-624D-8CAC-59F36B19284F}"/>
              </a:ext>
            </a:extLst>
          </p:cNvPr>
          <p:cNvSpPr txBox="1"/>
          <p:nvPr/>
        </p:nvSpPr>
        <p:spPr bwMode="auto">
          <a:xfrm>
            <a:off x="712268" y="1945507"/>
            <a:ext cx="3332510" cy="26468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DECLARE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@fizz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int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DECLARE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@bar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int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DECLARE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whatz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int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DECLARE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flarb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date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endParaRPr lang="en-US" sz="1200" dirty="0">
              <a:solidFill>
                <a:srgbClr val="02669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SET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@fizz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3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SET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@bar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8192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SET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flarb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accent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GETDATE()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SET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whatz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462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500" dirty="0">
              <a:solidFill>
                <a:schemeClr val="tx1">
                  <a:lumMod val="50000"/>
                  <a:lumOff val="50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CFA4C-6767-084B-B0A3-EE97699A346D}"/>
              </a:ext>
            </a:extLst>
          </p:cNvPr>
          <p:cNvSpPr txBox="1"/>
          <p:nvPr/>
        </p:nvSpPr>
        <p:spPr bwMode="auto">
          <a:xfrm>
            <a:off x="4263992" y="1945507"/>
            <a:ext cx="4644034" cy="13542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br>
              <a:rPr lang="en-US" sz="5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DECLARE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@fizz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3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@bar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8192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whatzit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462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flarb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date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accent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GETDATE()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500" dirty="0">
              <a:solidFill>
                <a:schemeClr val="tx1">
                  <a:lumMod val="50000"/>
                  <a:lumOff val="50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6BE9CC-F9A5-9548-8733-1590615C7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Declaring variables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2511E-DD9D-0440-92A0-EBEE4A74A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103" y="1022415"/>
            <a:ext cx="8626923" cy="3200400"/>
          </a:xfrm>
        </p:spPr>
        <p:txBody>
          <a:bodyPr/>
          <a:lstStyle/>
          <a:p>
            <a:r>
              <a:rPr lang="en-US" dirty="0"/>
              <a:t>Always specify lengths for types </a:t>
            </a:r>
            <a:r>
              <a:rPr lang="en-US" dirty="0">
                <a:solidFill>
                  <a:srgbClr val="00C16C"/>
                </a:solidFill>
              </a:rPr>
              <a:t>– demo </a:t>
            </a:r>
          </a:p>
          <a:p>
            <a:r>
              <a:rPr lang="en-US" dirty="0"/>
              <a:t>Combine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DECLARE</a:t>
            </a:r>
            <a:r>
              <a:rPr lang="en-US" dirty="0"/>
              <a:t> /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SET</a:t>
            </a:r>
            <a:r>
              <a:rPr lang="en-US" dirty="0"/>
              <a:t> statements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0746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BE9CC-F9A5-9548-8733-1590615C7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2511E-DD9D-0440-92A0-EBEE4A74A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103" y="1022415"/>
            <a:ext cx="8626923" cy="3200400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INNER JOIN</a:t>
            </a:r>
            <a:r>
              <a:rPr lang="en-US" sz="2400" dirty="0"/>
              <a:t> over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FROM </a:t>
            </a:r>
            <a:r>
              <a:rPr lang="en-US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dbo.Authors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dbo.Books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NOT EXISTS</a:t>
            </a:r>
            <a:r>
              <a:rPr lang="en-US" sz="2400" dirty="0"/>
              <a:t> over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NOT IN</a:t>
            </a:r>
            <a:endParaRPr lang="en-US" sz="2400" dirty="0"/>
          </a:p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CONVERT</a:t>
            </a:r>
            <a:r>
              <a:rPr lang="en-US" sz="2400" dirty="0"/>
              <a:t> over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CAST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GROUP BY </a:t>
            </a:r>
            <a:r>
              <a:rPr lang="en-US" sz="2400" dirty="0"/>
              <a:t>over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DISTINCT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UNION ALL </a:t>
            </a:r>
            <a:r>
              <a:rPr lang="en-US" sz="2400" dirty="0"/>
              <a:t>over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UNION</a:t>
            </a:r>
          </a:p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COALESCE </a:t>
            </a:r>
            <a:r>
              <a:rPr lang="en-US" sz="2400" dirty="0"/>
              <a:t>over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ISNULL</a:t>
            </a:r>
          </a:p>
        </p:txBody>
      </p:sp>
    </p:spTree>
    <p:extLst>
      <p:ext uri="{BB962C8B-B14F-4D97-AF65-F5344CB8AC3E}">
        <p14:creationId xmlns:p14="http://schemas.microsoft.com/office/powerpoint/2010/main" val="14113388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5EFB-A7CF-BC48-BD05-8EF88426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Aliases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85C02-2546-D04F-A608-D859AA48B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103" y="1028700"/>
            <a:ext cx="8728143" cy="3200400"/>
          </a:xfrm>
        </p:spPr>
        <p:txBody>
          <a:bodyPr/>
          <a:lstStyle/>
          <a:p>
            <a:r>
              <a:rPr lang="en-US" dirty="0"/>
              <a:t>Always use (meaningful) table / column aliases</a:t>
            </a:r>
          </a:p>
          <a:p>
            <a:pPr lvl="1"/>
            <a:r>
              <a:rPr lang="en-US" sz="1700" dirty="0"/>
              <a:t>Even if there is only one table today</a:t>
            </a:r>
          </a:p>
          <a:p>
            <a:pPr lvl="1"/>
            <a:r>
              <a:rPr lang="en-US" sz="1700" dirty="0"/>
              <a:t>Don’t use meaningless aliases like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r>
              <a:rPr lang="en-US" sz="1700" dirty="0"/>
              <a:t>,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</a:t>
            </a:r>
            <a:r>
              <a:rPr lang="en-US" sz="1700" dirty="0"/>
              <a:t>,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</a:t>
            </a:r>
          </a:p>
          <a:p>
            <a:r>
              <a:rPr lang="en-US" dirty="0">
                <a:cs typeface="Consolas" panose="020B0609020204030204" pitchFamily="49" charset="0"/>
              </a:rPr>
              <a:t>Prefix every column</a:t>
            </a:r>
          </a:p>
          <a:p>
            <a:pPr lvl="1"/>
            <a:r>
              <a:rPr lang="en-US" sz="1700" dirty="0">
                <a:cs typeface="Consolas" panose="020B0609020204030204" pitchFamily="49" charset="0"/>
              </a:rPr>
              <a:t>Even if it is “obvious” (to you) which table it comes from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F54FF9-F2C0-C741-AA90-E1CF4D44FBAE}"/>
              </a:ext>
            </a:extLst>
          </p:cNvPr>
          <p:cNvSpPr txBox="1"/>
          <p:nvPr/>
        </p:nvSpPr>
        <p:spPr bwMode="auto">
          <a:xfrm>
            <a:off x="1116528" y="2205441"/>
            <a:ext cx="5919539" cy="13542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br>
              <a:rPr lang="en-US" sz="5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SELECT …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FROM           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dbo.Customers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AS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2669E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1800" dirty="0">
                <a:solidFill>
                  <a:srgbClr val="02669E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ON …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INNER JOIN     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dbo.Authors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AS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2669E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b</a:t>
            </a:r>
            <a:r>
              <a:rPr lang="en-US" sz="1800" dirty="0">
                <a:solidFill>
                  <a:srgbClr val="02669E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ON …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LEFT OUTER JOIN </a:t>
            </a:r>
            <a:r>
              <a:rPr lang="en-US" sz="1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dbo.Books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AS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2669E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sz="1800" dirty="0">
                <a:solidFill>
                  <a:srgbClr val="02669E"/>
                </a:solidFill>
                <a:highlight>
                  <a:srgbClr val="FFFF00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ON …</a:t>
            </a:r>
            <a:b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500" dirty="0">
              <a:solidFill>
                <a:srgbClr val="02669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367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EB02A20-0BF4-1243-95DF-A87FE58B66B1}"/>
              </a:ext>
            </a:extLst>
          </p:cNvPr>
          <p:cNvSpPr txBox="1"/>
          <p:nvPr/>
        </p:nvSpPr>
        <p:spPr bwMode="auto">
          <a:xfrm>
            <a:off x="412386" y="914600"/>
            <a:ext cx="6712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  <a:cs typeface="Consolas" panose="020B0609020204030204" pitchFamily="49" charset="0"/>
              </a:rPr>
              <a:t>Readability:</a:t>
            </a:r>
            <a:r>
              <a:rPr lang="en-US" sz="1800" dirty="0">
                <a:latin typeface="Montserrat" pitchFamily="2" charset="77"/>
                <a:cs typeface="Consolas" panose="020B0609020204030204" pitchFamily="49" charset="0"/>
              </a:rPr>
              <a:t> 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ontserrat" pitchFamily="2" charset="77"/>
                <a:cs typeface="Consolas" panose="020B0609020204030204" pitchFamily="49" charset="0"/>
              </a:rPr>
              <a:t>alias = expression</a:t>
            </a:r>
            <a:r>
              <a:rPr lang="en-US" sz="1800" dirty="0">
                <a:latin typeface="Montserrat" pitchFamily="2" charset="77"/>
              </a:rPr>
              <a:t> 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&gt;</a:t>
            </a:r>
            <a:r>
              <a:rPr lang="en-US" sz="1800" dirty="0">
                <a:latin typeface="Montserrat" pitchFamily="2" charset="77"/>
              </a:rPr>
              <a:t> 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ontserrat" pitchFamily="2" charset="77"/>
              </a:rPr>
              <a:t>expression AS alias</a:t>
            </a:r>
            <a:endParaRPr lang="en-US" sz="1800" dirty="0">
              <a:solidFill>
                <a:srgbClr val="002060"/>
              </a:solidFill>
              <a:latin typeface="Montserra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8AB35E-B623-CA41-A353-E7FE1E5DA57C}"/>
              </a:ext>
            </a:extLst>
          </p:cNvPr>
          <p:cNvSpPr txBox="1"/>
          <p:nvPr/>
        </p:nvSpPr>
        <p:spPr bwMode="auto">
          <a:xfrm>
            <a:off x="412386" y="3179210"/>
            <a:ext cx="8364355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SELECT expr2 = SUM(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c.col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OVER (PARTITION BY 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c.x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exprC = COUNT(*) OVER(),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expr3 = 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d.ID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+ 1,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exprA = 'whatever' + CASE WHEN 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c.col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1 THEN c.col2 END</a:t>
            </a:r>
            <a:b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FROM 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38D4CC-953E-B742-B38C-448BC221C38A}"/>
              </a:ext>
            </a:extLst>
          </p:cNvPr>
          <p:cNvSpPr txBox="1"/>
          <p:nvPr/>
        </p:nvSpPr>
        <p:spPr bwMode="auto">
          <a:xfrm>
            <a:off x="412386" y="1486100"/>
            <a:ext cx="8364355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SELECT SUM(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c.col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OVER (PARTITION BY 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c.x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AS expr2,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COUNT(*) OVER() AS exprC,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d.ID + 1 AS expr3,</a:t>
            </a:r>
          </a:p>
          <a:p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'whatever' + CASE WHEN </a:t>
            </a:r>
            <a:r>
              <a:rPr lang="en-US" sz="1800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c.col</a:t>
            </a: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1 THEN c.col2 END AS exprA</a:t>
            </a:r>
            <a:b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FROM …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DD428-DA68-0A40-9002-46DFEB7D2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Column Aliases</a:t>
            </a:r>
          </a:p>
        </p:txBody>
      </p:sp>
    </p:spTree>
    <p:extLst>
      <p:ext uri="{BB962C8B-B14F-4D97-AF65-F5344CB8AC3E}">
        <p14:creationId xmlns:p14="http://schemas.microsoft.com/office/powerpoint/2010/main" val="8017515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5EFB-A7CF-BC48-BD05-8EF88426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85C02-2546-D04F-A608-D859AA48B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be afraid. But </a:t>
            </a:r>
            <a:r>
              <a:rPr lang="en-US" b="1" dirty="0">
                <a:solidFill>
                  <a:srgbClr val="00C16C"/>
                </a:solidFill>
              </a:rPr>
              <a:t>be safe.</a:t>
            </a:r>
          </a:p>
          <a:p>
            <a:r>
              <a:rPr lang="en-US" dirty="0"/>
              <a:t>Always use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sys.sp_executesql</a:t>
            </a:r>
            <a:r>
              <a:rPr lang="en-US" dirty="0"/>
              <a:t>, not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EXEC()</a:t>
            </a:r>
          </a:p>
          <a:p>
            <a:pPr lvl="1"/>
            <a:r>
              <a:rPr lang="en-US" sz="1700" dirty="0"/>
              <a:t>Allows you to use strongly-typed parameters</a:t>
            </a:r>
          </a:p>
          <a:p>
            <a:pPr lvl="1"/>
            <a:r>
              <a:rPr lang="en-US" sz="1700" dirty="0"/>
              <a:t>Forces you to use </a:t>
            </a:r>
            <a:r>
              <a:rPr lang="en-US" sz="1700" dirty="0">
                <a:solidFill>
                  <a:srgbClr val="C00000"/>
                </a:solidFill>
              </a:rPr>
              <a:t>N''</a:t>
            </a:r>
            <a:r>
              <a:rPr lang="en-US" sz="1700" dirty="0"/>
              <a:t> prefix</a:t>
            </a:r>
          </a:p>
          <a:p>
            <a:r>
              <a:rPr lang="en-US" dirty="0"/>
              <a:t>Parameterize everything you can</a:t>
            </a:r>
          </a:p>
          <a:p>
            <a:pPr lvl="1"/>
            <a:r>
              <a:rPr lang="en-US" sz="1700" dirty="0"/>
              <a:t>Validate and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QUOTENAME()</a:t>
            </a:r>
            <a:r>
              <a:rPr lang="en-US" sz="1700" dirty="0"/>
              <a:t> everything you can’t</a:t>
            </a:r>
          </a:p>
          <a:p>
            <a:r>
              <a:rPr lang="en-US" dirty="0"/>
              <a:t>Sanitizing input is security theater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2329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A0B5B-006A-984D-BD61-45AAA5CC1D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Keep me out of </a:t>
            </a:r>
            <a:br>
              <a:rPr lang="en-US" dirty="0"/>
            </a:br>
            <a:r>
              <a:rPr lang="en-US" dirty="0"/>
              <a:t> your code reviews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71E3D-DDCB-1D40-98F3-B3128D9C584C}"/>
              </a:ext>
            </a:extLst>
          </p:cNvPr>
          <p:cNvSpPr txBox="1"/>
          <p:nvPr/>
        </p:nvSpPr>
        <p:spPr bwMode="auto">
          <a:xfrm rot="20609861">
            <a:off x="5955146" y="2887957"/>
            <a:ext cx="238706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tx2">
                    <a:lumMod val="60000"/>
                    <a:lumOff val="40000"/>
                  </a:schemeClr>
                </a:solidFill>
                <a:latin typeface="Another Typewriter" pitchFamily="49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8661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671D0-F3B4-744F-8514-DA0D18C2C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Naming things is hard</a:t>
            </a:r>
          </a:p>
        </p:txBody>
      </p:sp>
    </p:spTree>
    <p:extLst>
      <p:ext uri="{BB962C8B-B14F-4D97-AF65-F5344CB8AC3E}">
        <p14:creationId xmlns:p14="http://schemas.microsoft.com/office/powerpoint/2010/main" val="26731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5EFB-A7CF-BC48-BD05-8EF88426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of my naming guidelines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85C02-2546-D04F-A608-D859AA48B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103" y="1028700"/>
            <a:ext cx="8694221" cy="3200400"/>
          </a:xfrm>
        </p:spPr>
        <p:txBody>
          <a:bodyPr/>
          <a:lstStyle/>
          <a:p>
            <a:r>
              <a:rPr lang="en-US" dirty="0"/>
              <a:t>Entity names are logical, specific, self-documenting</a:t>
            </a:r>
          </a:p>
          <a:p>
            <a:pPr lvl="1"/>
            <a:r>
              <a:rPr lang="en-US" sz="1700" dirty="0"/>
              <a:t>Again: don’t be cheap with keystrokes, especially vowels</a:t>
            </a:r>
          </a:p>
          <a:p>
            <a:pPr lvl="1"/>
            <a:r>
              <a:rPr lang="en-US" sz="1700" dirty="0"/>
              <a:t>This goes for variables, CTEs, #temp tables too</a:t>
            </a:r>
          </a:p>
          <a:p>
            <a:pPr lvl="1"/>
            <a:r>
              <a:rPr lang="en-US" sz="1700" dirty="0"/>
              <a:t>For procedures, do not use </a:t>
            </a:r>
            <a:r>
              <a:rPr lang="en-US" sz="17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sp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</a:t>
            </a:r>
          </a:p>
          <a:p>
            <a:pPr lvl="1"/>
            <a:r>
              <a:rPr lang="en-US" sz="1700" dirty="0"/>
              <a:t>I like </a:t>
            </a:r>
            <a:r>
              <a:rPr lang="en-US" sz="17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object_action</a:t>
            </a:r>
            <a:r>
              <a:rPr lang="en-US" sz="1700" dirty="0"/>
              <a:t>, e.g.,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7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Customer_Upsert</a:t>
            </a:r>
            <a:endParaRPr lang="en-US" sz="1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/>
              <a:t>Don’t name a column with…</a:t>
            </a:r>
          </a:p>
          <a:p>
            <a:pPr lvl="1"/>
            <a:r>
              <a:rPr lang="en-US" dirty="0"/>
              <a:t>reserved/meaningless words like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timestamp</a:t>
            </a:r>
            <a:r>
              <a:rPr lang="en-US" dirty="0"/>
              <a:t> or just </a:t>
            </a:r>
            <a:r>
              <a:rPr lang="en-US" dirty="0">
                <a:solidFill>
                  <a:schemeClr val="accent1"/>
                </a:solidFill>
              </a:rPr>
              <a:t>“ID”</a:t>
            </a:r>
          </a:p>
          <a:p>
            <a:pPr lvl="1"/>
            <a:r>
              <a:rPr lang="en-US" dirty="0"/>
              <a:t>data type prefix –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intCustomerID</a:t>
            </a:r>
            <a:r>
              <a:rPr lang="en-US" dirty="0"/>
              <a:t> or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tblCustomers</a:t>
            </a:r>
            <a:endParaRPr lang="en-US" dirty="0"/>
          </a:p>
          <a:p>
            <a:pPr lvl="1"/>
            <a:r>
              <a:rPr lang="en-US" sz="1700" dirty="0"/>
              <a:t>table name prefix – </a:t>
            </a:r>
            <a:r>
              <a:rPr lang="en-US" sz="17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customerFirstName</a:t>
            </a:r>
            <a:r>
              <a:rPr lang="en-US" sz="1700" dirty="0"/>
              <a:t> or </a:t>
            </a:r>
            <a:r>
              <a:rPr lang="en-US" sz="17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tblEmployee_EmployeeID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354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671D0-F3B4-744F-8514-DA0D18C2C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Dating responsibly</a:t>
            </a:r>
          </a:p>
        </p:txBody>
      </p:sp>
    </p:spTree>
    <p:extLst>
      <p:ext uri="{BB962C8B-B14F-4D97-AF65-F5344CB8AC3E}">
        <p14:creationId xmlns:p14="http://schemas.microsoft.com/office/powerpoint/2010/main" val="416535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BD607-FD8F-2146-9131-CFBB09337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 these date/time “tricks”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9BEAA-08E9-B545-BFB3-8B8409FF4B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Storing as integer or string</a:t>
            </a:r>
          </a:p>
          <a:p>
            <a:r>
              <a:rPr lang="en-US" dirty="0"/>
              <a:t>Non-</a:t>
            </a:r>
            <a:r>
              <a:rPr lang="en-US" dirty="0" err="1"/>
              <a:t>sargable</a:t>
            </a:r>
            <a:r>
              <a:rPr lang="en-US" dirty="0"/>
              <a:t> expressions against columns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YEAR()</a:t>
            </a:r>
            <a:r>
              <a:rPr lang="en-US" dirty="0"/>
              <a:t>,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CONVERT()</a:t>
            </a:r>
            <a:r>
              <a:rPr lang="en-US" dirty="0"/>
              <a:t>,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DATEADD()</a:t>
            </a:r>
            <a:r>
              <a:rPr lang="en-US" dirty="0"/>
              <a:t>,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DATEDIFF()</a:t>
            </a:r>
          </a:p>
          <a:p>
            <a:r>
              <a:rPr lang="en-US" dirty="0"/>
              <a:t>Lazy / cryptic shorthand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GETDATE() + 1</a:t>
            </a:r>
            <a:r>
              <a:rPr lang="en-US" dirty="0"/>
              <a:t>,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DATEPART(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yyyy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GETDATE())</a:t>
            </a:r>
          </a:p>
          <a:p>
            <a:r>
              <a:rPr lang="en-US" dirty="0"/>
              <a:t>Ambiguous formats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m/d/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yyyy</a:t>
            </a:r>
            <a:r>
              <a:rPr lang="en-US" dirty="0"/>
              <a:t>,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d/m/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yyyy</a:t>
            </a:r>
            <a:r>
              <a:rPr lang="en-US" dirty="0"/>
              <a:t> and, yes, 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yyyy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-mm-dd</a:t>
            </a:r>
          </a:p>
          <a:p>
            <a:r>
              <a:rPr lang="en-US" dirty="0"/>
              <a:t>Cryptic ways to strip time or get common dates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DATEADD(DAY, DATEDIFF(DAY, 0, GETDATE()), 0)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7087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04F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B704DEC7-2F01-8A47-8BDF-6D2EF9ACE85E}"/>
              </a:ext>
            </a:extLst>
          </p:cNvPr>
          <p:cNvGrpSpPr/>
          <p:nvPr/>
        </p:nvGrpSpPr>
        <p:grpSpPr>
          <a:xfrm>
            <a:off x="3364137" y="1800184"/>
            <a:ext cx="2330218" cy="2330218"/>
            <a:chOff x="4790387" y="2360413"/>
            <a:chExt cx="2611225" cy="2611225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351D591-30E3-BE45-8E06-FF3D14E3F6E5}"/>
                </a:ext>
              </a:extLst>
            </p:cNvPr>
            <p:cNvSpPr/>
            <p:nvPr/>
          </p:nvSpPr>
          <p:spPr>
            <a:xfrm>
              <a:off x="4790387" y="2360413"/>
              <a:ext cx="2611225" cy="261122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DBC9E4E0-C247-FA4C-B020-18934EA8E81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53000" y="2524587"/>
              <a:ext cx="2286000" cy="2286000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BBDE9F2E-66FF-2E48-A478-0935FDE66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956" y="3277468"/>
            <a:ext cx="1714500" cy="8529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A18759-262F-9F40-864E-94F610E25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this guy?</a:t>
            </a:r>
          </a:p>
        </p:txBody>
      </p:sp>
      <p:pic>
        <p:nvPicPr>
          <p:cNvPr id="27" name="Content Placeholder 4" descr="MVP">
            <a:extLst>
              <a:ext uri="{FF2B5EF4-FFF2-40B4-BE49-F238E27FC236}">
                <a16:creationId xmlns:a16="http://schemas.microsoft.com/office/drawing/2014/main" id="{CA73B9E9-EFAF-2241-A2AB-EA5EBDBCD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334" y="1438332"/>
            <a:ext cx="1714500" cy="6858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6AF8D1F-9C70-00A7-B21E-2FAFB4D08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374" y="2436929"/>
            <a:ext cx="1958419" cy="195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QLBlog.org home">
            <a:extLst>
              <a:ext uri="{FF2B5EF4-FFF2-40B4-BE49-F238E27FC236}">
                <a16:creationId xmlns:a16="http://schemas.microsoft.com/office/drawing/2014/main" id="{76DAF438-FBD1-8294-CF12-D60923CEC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131" y="1339753"/>
            <a:ext cx="1752325" cy="120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>
            <a:extLst>
              <a:ext uri="{FF2B5EF4-FFF2-40B4-BE49-F238E27FC236}">
                <a16:creationId xmlns:a16="http://schemas.microsoft.com/office/drawing/2014/main" id="{D30454E9-A471-D058-8B1E-5B4E4797D6E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32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C15D42-53CE-E24D-A776-D81AC6565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103" y="1047950"/>
            <a:ext cx="8626923" cy="3200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SzPct val="90000"/>
            </a:pPr>
            <a:r>
              <a:rPr lang="en-US" sz="2300" dirty="0"/>
              <a:t>Beginning of February is easy to calculate</a:t>
            </a:r>
          </a:p>
          <a:p>
            <a:pPr>
              <a:lnSpc>
                <a:spcPct val="90000"/>
              </a:lnSpc>
              <a:buSzPct val="90000"/>
            </a:pPr>
            <a:r>
              <a:rPr lang="en-US" sz="2300" dirty="0"/>
              <a:t>How about the “end” of the month?</a:t>
            </a:r>
          </a:p>
          <a:p>
            <a:pPr lvl="1">
              <a:lnSpc>
                <a:spcPct val="90000"/>
              </a:lnSpc>
            </a:pPr>
            <a:r>
              <a:rPr lang="en-US" sz="1700" dirty="0"/>
              <a:t>Don’t use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DATEADD(MILLISECOND, -3, </a:t>
            </a:r>
            <a:r>
              <a:rPr lang="en-US" sz="1700" dirty="0"/>
              <a:t>…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61B971-EC6A-B14C-A3A4-A498ED1EF159}"/>
              </a:ext>
            </a:extLst>
          </p:cNvPr>
          <p:cNvGrpSpPr/>
          <p:nvPr/>
        </p:nvGrpSpPr>
        <p:grpSpPr>
          <a:xfrm>
            <a:off x="0" y="2337738"/>
            <a:ext cx="9144000" cy="907114"/>
            <a:chOff x="0" y="2335706"/>
            <a:chExt cx="9144000" cy="90711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2E46296-99E2-504E-B452-D311BF2061DC}"/>
                </a:ext>
              </a:extLst>
            </p:cNvPr>
            <p:cNvSpPr/>
            <p:nvPr/>
          </p:nvSpPr>
          <p:spPr>
            <a:xfrm>
              <a:off x="0" y="2425700"/>
              <a:ext cx="4572000" cy="72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FE0EAF-EB3B-134B-BFF7-BCDE86EB7B8F}"/>
                </a:ext>
              </a:extLst>
            </p:cNvPr>
            <p:cNvSpPr/>
            <p:nvPr/>
          </p:nvSpPr>
          <p:spPr>
            <a:xfrm rot="10800000">
              <a:off x="4572000" y="2425700"/>
              <a:ext cx="4572000" cy="72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DDA228C-CDA8-8142-B535-849626C226F7}"/>
                </a:ext>
              </a:extLst>
            </p:cNvPr>
            <p:cNvSpPr/>
            <p:nvPr/>
          </p:nvSpPr>
          <p:spPr>
            <a:xfrm>
              <a:off x="1193470" y="2425700"/>
              <a:ext cx="6757060" cy="724988"/>
            </a:xfrm>
            <a:prstGeom prst="rect">
              <a:avLst/>
            </a:prstGeom>
            <a:solidFill>
              <a:srgbClr val="FFFD78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4A9EAE5-7948-0943-A80E-57156BAEBEA5}"/>
                </a:ext>
              </a:extLst>
            </p:cNvPr>
            <p:cNvCxnSpPr/>
            <p:nvPr/>
          </p:nvCxnSpPr>
          <p:spPr>
            <a:xfrm>
              <a:off x="1190903" y="2337847"/>
              <a:ext cx="0" cy="90497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141EA08-14C1-CF41-B5E8-716AF8B1CA4D}"/>
                </a:ext>
              </a:extLst>
            </p:cNvPr>
            <p:cNvCxnSpPr/>
            <p:nvPr/>
          </p:nvCxnSpPr>
          <p:spPr>
            <a:xfrm>
              <a:off x="7962722" y="2335706"/>
              <a:ext cx="0" cy="904973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FC92362-1A00-1447-AEE1-E0920CC8B66B}"/>
              </a:ext>
            </a:extLst>
          </p:cNvPr>
          <p:cNvSpPr txBox="1"/>
          <p:nvPr/>
        </p:nvSpPr>
        <p:spPr>
          <a:xfrm rot="18677274">
            <a:off x="22982" y="3597650"/>
            <a:ext cx="1455848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Feb 1, 0:00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E29FF1-7662-A540-B5AF-CCCC026049CA}"/>
              </a:ext>
            </a:extLst>
          </p:cNvPr>
          <p:cNvSpPr txBox="1"/>
          <p:nvPr/>
        </p:nvSpPr>
        <p:spPr>
          <a:xfrm rot="18378710">
            <a:off x="7577405" y="1524277"/>
            <a:ext cx="146386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Mar 1, 0:00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3A8B6B4-1B87-E347-9623-440F81E6DC4B}"/>
              </a:ext>
            </a:extLst>
          </p:cNvPr>
          <p:cNvCxnSpPr/>
          <p:nvPr/>
        </p:nvCxnSpPr>
        <p:spPr>
          <a:xfrm>
            <a:off x="7927053" y="2347898"/>
            <a:ext cx="0" cy="89001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3E398DA-D0D0-644D-9F6B-6B1C04E3A46F}"/>
              </a:ext>
            </a:extLst>
          </p:cNvPr>
          <p:cNvCxnSpPr/>
          <p:nvPr/>
        </p:nvCxnSpPr>
        <p:spPr>
          <a:xfrm>
            <a:off x="7883221" y="2347898"/>
            <a:ext cx="0" cy="89001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0AA3FA7-DABD-5046-B455-56FE4FF7E256}"/>
              </a:ext>
            </a:extLst>
          </p:cNvPr>
          <p:cNvCxnSpPr/>
          <p:nvPr/>
        </p:nvCxnSpPr>
        <p:spPr>
          <a:xfrm>
            <a:off x="7794801" y="2347898"/>
            <a:ext cx="0" cy="89001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977F54-B025-4643-B5C5-0720A68C8C1B}"/>
              </a:ext>
            </a:extLst>
          </p:cNvPr>
          <p:cNvCxnSpPr/>
          <p:nvPr/>
        </p:nvCxnSpPr>
        <p:spPr>
          <a:xfrm>
            <a:off x="7356376" y="2347898"/>
            <a:ext cx="0" cy="89001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6718203-646D-C64F-A599-10F2C6C99DC0}"/>
              </a:ext>
            </a:extLst>
          </p:cNvPr>
          <p:cNvSpPr txBox="1"/>
          <p:nvPr/>
        </p:nvSpPr>
        <p:spPr>
          <a:xfrm>
            <a:off x="1316060" y="2456605"/>
            <a:ext cx="5896229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The last </a:t>
            </a:r>
            <a:r>
              <a:rPr lang="en-US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day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in February is </a:t>
            </a:r>
            <a:r>
              <a:rPr lang="en-US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usually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Feb 28</a:t>
            </a:r>
            <a:r>
              <a:rPr 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th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But the </a:t>
            </a:r>
            <a:r>
              <a:rPr lang="en-US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end time 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depends on the data type:</a:t>
            </a:r>
          </a:p>
          <a:p>
            <a:pPr algn="r"/>
            <a:b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</a:br>
            <a:endParaRPr lang="en-US" sz="6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date:      </a:t>
            </a:r>
          </a:p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smalldatetime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:      </a:t>
            </a:r>
          </a:p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datetime:      </a:t>
            </a:r>
          </a:p>
          <a:p>
            <a:pPr algn="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datetime2(7):     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2B9A59-E37D-564D-8952-680A9F155E42}"/>
              </a:ext>
            </a:extLst>
          </p:cNvPr>
          <p:cNvSpPr txBox="1"/>
          <p:nvPr/>
        </p:nvSpPr>
        <p:spPr>
          <a:xfrm>
            <a:off x="6860559" y="2704436"/>
            <a:ext cx="2066591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  <a:p>
            <a:endParaRPr lang="en-US" sz="6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  0:00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          23:59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      23:59:59.997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  23:59:59.9999999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937460-03F7-AE46-989C-0281A32398C3}"/>
              </a:ext>
            </a:extLst>
          </p:cNvPr>
          <p:cNvSpPr txBox="1"/>
          <p:nvPr/>
        </p:nvSpPr>
        <p:spPr>
          <a:xfrm rot="18378710">
            <a:off x="6817926" y="1482022"/>
            <a:ext cx="166103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Feb 28, 0:00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B9CD70-1B2B-2640-8BA6-E4A96CC2E1E7}"/>
              </a:ext>
            </a:extLst>
          </p:cNvPr>
          <p:cNvSpPr txBox="1"/>
          <p:nvPr/>
        </p:nvSpPr>
        <p:spPr bwMode="auto">
          <a:xfrm>
            <a:off x="-85344" y="405993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endParaRPr lang="en-US" sz="1800" dirty="0">
              <a:solidFill>
                <a:srgbClr val="002060"/>
              </a:solidFill>
              <a:latin typeface="Tekton Pro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D96035-E1D4-8343-B461-1AB455832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BETWEEN is bad for date range queries</a:t>
            </a:r>
          </a:p>
        </p:txBody>
      </p:sp>
    </p:spTree>
    <p:extLst>
      <p:ext uri="{BB962C8B-B14F-4D97-AF65-F5344CB8AC3E}">
        <p14:creationId xmlns:p14="http://schemas.microsoft.com/office/powerpoint/2010/main" val="1785530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4B4B4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4B4B4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4" grpId="0"/>
      <p:bldP spid="15" grpId="0"/>
      <p:bldP spid="24" grpId="0"/>
      <p:bldP spid="2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671D0-F3B4-744F-8514-DA0D18C2C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Dating responsibly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B5A60A-7370-7144-8C1D-1F4C3D3B5AB7}"/>
              </a:ext>
            </a:extLst>
          </p:cNvPr>
          <p:cNvSpPr txBox="1"/>
          <p:nvPr/>
        </p:nvSpPr>
        <p:spPr bwMode="auto">
          <a:xfrm rot="20609861">
            <a:off x="5955146" y="2887957"/>
            <a:ext cx="238706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tx2">
                    <a:lumMod val="60000"/>
                    <a:lumOff val="40000"/>
                  </a:schemeClr>
                </a:solidFill>
                <a:latin typeface="Another Typewriter" pitchFamily="49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68392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671D0-F3B4-744F-8514-DA0D18C2C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Better queries</a:t>
            </a:r>
          </a:p>
        </p:txBody>
      </p:sp>
    </p:spTree>
    <p:extLst>
      <p:ext uri="{BB962C8B-B14F-4D97-AF65-F5344CB8AC3E}">
        <p14:creationId xmlns:p14="http://schemas.microsoft.com/office/powerpoint/2010/main" val="325538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55DCB-9E6B-1346-AEF3-1269A47C5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Anti-patterns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ACCFA5-6823-BF45-BE0E-C5D02449DE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DISTINCT</a:t>
            </a:r>
            <a:r>
              <a:rPr lang="en-US" dirty="0"/>
              <a:t> as a join-fixer</a:t>
            </a:r>
          </a:p>
          <a:p>
            <a:r>
              <a:rPr lang="en-US" dirty="0"/>
              <a:t>Sprinkling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NOLOCK</a:t>
            </a:r>
            <a:r>
              <a:rPr lang="en-US" dirty="0"/>
              <a:t> everywhere – know your poison!</a:t>
            </a:r>
          </a:p>
          <a:p>
            <a:r>
              <a:rPr lang="en-US" dirty="0"/>
              <a:t>Cursors – default options are expensive!</a:t>
            </a:r>
          </a:p>
          <a:p>
            <a:pPr lvl="1"/>
            <a:r>
              <a:rPr lang="en-US" dirty="0"/>
              <a:t>Use a local cursor variable, avoid nesting, use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LOCAL FAST_FORWARD</a:t>
            </a:r>
          </a:p>
          <a:p>
            <a:r>
              <a:rPr lang="en-US" dirty="0"/>
              <a:t>Triggers:</a:t>
            </a:r>
          </a:p>
          <a:p>
            <a:pPr lvl="1"/>
            <a:r>
              <a:rPr lang="en-US" dirty="0"/>
              <a:t>sending e-mails, relying on external processes</a:t>
            </a:r>
          </a:p>
          <a:p>
            <a:pPr lvl="1"/>
            <a:r>
              <a:rPr lang="en-US" dirty="0"/>
              <a:t>expecting one execution per affected row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/>
              <a:t>Bypassing source control</a:t>
            </a:r>
          </a:p>
          <a:p>
            <a:r>
              <a:rPr lang="en-US" dirty="0"/>
              <a:t>Performing bulk work in a log-bound database</a:t>
            </a:r>
          </a:p>
          <a:p>
            <a:r>
              <a:rPr lang="en-US" dirty="0"/>
              <a:t>Using Profiler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A6BF28-B833-3547-A85C-AC888E16CEED}"/>
              </a:ext>
            </a:extLst>
          </p:cNvPr>
          <p:cNvSpPr txBox="1"/>
          <p:nvPr/>
        </p:nvSpPr>
        <p:spPr bwMode="auto">
          <a:xfrm>
            <a:off x="1116530" y="3724442"/>
            <a:ext cx="423705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500" dirty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SELECT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@ID = ID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FROM</a:t>
            </a:r>
            <a:r>
              <a:rPr lang="en-US" sz="1800" dirty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inserted;</a:t>
            </a:r>
            <a:r>
              <a:rPr lang="en-US" sz="1800" dirty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rgbClr val="00206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500" dirty="0">
              <a:solidFill>
                <a:srgbClr val="00206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822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890CEC8-40E8-EB49-83D9-25B41B70C07E}"/>
              </a:ext>
            </a:extLst>
          </p:cNvPr>
          <p:cNvSpPr txBox="1"/>
          <p:nvPr/>
        </p:nvSpPr>
        <p:spPr bwMode="auto">
          <a:xfrm>
            <a:off x="353229" y="1592824"/>
            <a:ext cx="4363694" cy="30162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 EXISTS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SELECT </a:t>
            </a:r>
            <a:r>
              <a:rPr lang="en-US" sz="1800" dirty="0">
                <a:solidFill>
                  <a:schemeClr val="accent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…)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BEGIN</a:t>
            </a:r>
          </a:p>
          <a:p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UPDATE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1800" dirty="0">
              <a:solidFill>
                <a:srgbClr val="0070C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ELSE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BEGIN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INSERT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</a:p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</a:p>
          <a:p>
            <a:endParaRPr lang="en-US" sz="500" dirty="0">
              <a:solidFill>
                <a:schemeClr val="tx1">
                  <a:lumMod val="65000"/>
                  <a:lumOff val="3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355DCB-9E6B-1346-AEF3-1269A47C5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Anti-pattern : UPSERT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B1B2A0-AA7F-6743-96B7-4D922F0642A1}"/>
              </a:ext>
            </a:extLst>
          </p:cNvPr>
          <p:cNvSpPr txBox="1"/>
          <p:nvPr/>
        </p:nvSpPr>
        <p:spPr bwMode="auto">
          <a:xfrm>
            <a:off x="4925388" y="1591356"/>
            <a:ext cx="3861105" cy="1908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UPDATE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  <a:b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IF (</a:t>
            </a:r>
            <a:r>
              <a:rPr lang="en-US" sz="1800" dirty="0">
                <a:solidFill>
                  <a:schemeClr val="accent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@@ROWCOUNT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0)</a:t>
            </a:r>
            <a:b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BEGIN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INSERT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</a:p>
          <a:p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</a:p>
          <a:p>
            <a:endParaRPr lang="en-US" sz="500" dirty="0">
              <a:solidFill>
                <a:schemeClr val="tx1">
                  <a:lumMod val="50000"/>
                  <a:lumOff val="50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9BC36-997D-4A46-AFD8-5B0583169598}"/>
              </a:ext>
            </a:extLst>
          </p:cNvPr>
          <p:cNvSpPr txBox="1"/>
          <p:nvPr/>
        </p:nvSpPr>
        <p:spPr bwMode="auto">
          <a:xfrm>
            <a:off x="355494" y="1591356"/>
            <a:ext cx="4363695" cy="30162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5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SELECT </a:t>
            </a:r>
            <a:r>
              <a:rPr lang="en-US" sz="1800" dirty="0">
                <a:solidFill>
                  <a:schemeClr val="accent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COUNT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(*)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…) &gt; 0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BEGIN</a:t>
            </a:r>
          </a:p>
          <a:p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UPDATE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b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</a:p>
          <a:p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ELSE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BEGIN</a:t>
            </a:r>
            <a:b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INSERT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</a:p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</a:p>
          <a:p>
            <a:endParaRPr lang="en-US" sz="500" dirty="0">
              <a:solidFill>
                <a:schemeClr val="tx1">
                  <a:lumMod val="65000"/>
                  <a:lumOff val="3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9EB9CF-B68B-1F46-8032-275EBB542DFB}"/>
              </a:ext>
            </a:extLst>
          </p:cNvPr>
          <p:cNvSpPr txBox="1"/>
          <p:nvPr/>
        </p:nvSpPr>
        <p:spPr bwMode="auto">
          <a:xfrm>
            <a:off x="268403" y="1010328"/>
            <a:ext cx="26244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Usually, I see this: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DECC7B-BFEE-2243-9CCC-10BC9B13FAE1}"/>
              </a:ext>
            </a:extLst>
          </p:cNvPr>
          <p:cNvSpPr txBox="1"/>
          <p:nvPr/>
        </p:nvSpPr>
        <p:spPr bwMode="auto">
          <a:xfrm>
            <a:off x="4827703" y="1010327"/>
            <a:ext cx="36888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I would much rather see: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20CAD5-38D9-064F-9D7B-66BF1AFFB4BC}"/>
              </a:ext>
            </a:extLst>
          </p:cNvPr>
          <p:cNvSpPr txBox="1"/>
          <p:nvPr/>
        </p:nvSpPr>
        <p:spPr bwMode="auto">
          <a:xfrm>
            <a:off x="281103" y="1010327"/>
            <a:ext cx="118654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Or this: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4A4EE6-C415-9042-8D74-BD254BD09E4A}"/>
              </a:ext>
            </a:extLst>
          </p:cNvPr>
          <p:cNvSpPr txBox="1"/>
          <p:nvPr/>
        </p:nvSpPr>
        <p:spPr bwMode="auto">
          <a:xfrm>
            <a:off x="4827703" y="3617963"/>
            <a:ext cx="3764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Need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latin typeface="Montserrat" pitchFamily="2" charset="77"/>
              </a:rPr>
              <a:t>HOLDLOCK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, too, though</a:t>
            </a:r>
          </a:p>
        </p:txBody>
      </p:sp>
    </p:spTree>
    <p:extLst>
      <p:ext uri="{BB962C8B-B14F-4D97-AF65-F5344CB8AC3E}">
        <p14:creationId xmlns:p14="http://schemas.microsoft.com/office/powerpoint/2010/main" val="2484227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9" grpId="1" animBg="1"/>
      <p:bldP spid="11" grpId="0"/>
      <p:bldP spid="11" grpId="1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55DCB-9E6B-1346-AEF3-1269A47C5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Anti-pattern : Counting the hard way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ACCFA5-6823-BF45-BE0E-C5D02449DE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COUNT(*)</a:t>
            </a:r>
            <a:r>
              <a:rPr lang="en-US" dirty="0"/>
              <a:t> will never be accurate enough</a:t>
            </a:r>
          </a:p>
          <a:p>
            <a:pPr lvl="1"/>
            <a:r>
              <a:rPr lang="en-US" dirty="0"/>
              <a:t>With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NOLOCK</a:t>
            </a:r>
            <a:r>
              <a:rPr lang="en-US" dirty="0"/>
              <a:t>, you’ll skip rows and double-count rows</a:t>
            </a:r>
          </a:p>
          <a:p>
            <a:pPr lvl="1"/>
            <a:r>
              <a:rPr lang="en-US" dirty="0"/>
              <a:t>With locking, you’ll just force writers to wait</a:t>
            </a:r>
          </a:p>
          <a:p>
            <a:r>
              <a:rPr lang="en-US" dirty="0"/>
              <a:t>Instead of reading the table, read the DMVs</a:t>
            </a:r>
          </a:p>
          <a:p>
            <a:pPr lvl="1"/>
            <a:r>
              <a:rPr lang="en-US" dirty="0"/>
              <a:t>Use</a:t>
            </a:r>
            <a:r>
              <a:rPr lang="en-US" dirty="0">
                <a:solidFill>
                  <a:srgbClr val="00C16C"/>
                </a:solidFill>
              </a:rPr>
              <a:t> </a:t>
            </a:r>
            <a:r>
              <a:rPr lang="en-US" dirty="0" err="1">
                <a:solidFill>
                  <a:srgbClr val="00C16C"/>
                </a:solidFill>
              </a:rPr>
              <a:t>sys.partitions</a:t>
            </a:r>
            <a:r>
              <a:rPr lang="en-US" dirty="0">
                <a:solidFill>
                  <a:srgbClr val="00C16C"/>
                </a:solidFill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*</a:t>
            </a:r>
            <a:r>
              <a:rPr lang="en-US" dirty="0"/>
              <a:t> or </a:t>
            </a:r>
            <a:r>
              <a:rPr lang="en-US" dirty="0" err="1">
                <a:solidFill>
                  <a:srgbClr val="00C16C"/>
                </a:solidFill>
              </a:rPr>
              <a:t>sys.dm_db_partition_stats</a:t>
            </a:r>
            <a:endParaRPr lang="en-US" dirty="0">
              <a:solidFill>
                <a:srgbClr val="00C16C"/>
              </a:solidFill>
            </a:endParaRPr>
          </a:p>
          <a:p>
            <a:r>
              <a:rPr lang="en-US" dirty="0"/>
              <a:t>For filtered count, consider a filtered index</a:t>
            </a:r>
          </a:p>
        </p:txBody>
      </p:sp>
    </p:spTree>
    <p:extLst>
      <p:ext uri="{BB962C8B-B14F-4D97-AF65-F5344CB8AC3E}">
        <p14:creationId xmlns:p14="http://schemas.microsoft.com/office/powerpoint/2010/main" val="172682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671D0-F3B4-744F-8514-DA0D18C2C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Better queries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A34E0C-DEED-5B4B-A432-85C0AE8A1DC5}"/>
              </a:ext>
            </a:extLst>
          </p:cNvPr>
          <p:cNvSpPr txBox="1"/>
          <p:nvPr/>
        </p:nvSpPr>
        <p:spPr bwMode="auto">
          <a:xfrm rot="20609861">
            <a:off x="5955146" y="2887957"/>
            <a:ext cx="238706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tx2">
                    <a:lumMod val="60000"/>
                    <a:lumOff val="40000"/>
                  </a:schemeClr>
                </a:solidFill>
                <a:latin typeface="Another Typewriter" pitchFamily="49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67364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671D0-F3B4-744F-8514-DA0D18C2C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syntax &amp; features</a:t>
            </a:r>
          </a:p>
        </p:txBody>
      </p:sp>
    </p:spTree>
    <p:extLst>
      <p:ext uri="{BB962C8B-B14F-4D97-AF65-F5344CB8AC3E}">
        <p14:creationId xmlns:p14="http://schemas.microsoft.com/office/powerpoint/2010/main" val="331545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545AB-6DFB-2D4B-A47E-0DF20EEB9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syntax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7D3006-D619-974D-9AA7-A455885AD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TEST, TEST, TEST</a:t>
            </a:r>
          </a:p>
          <a:p>
            <a:r>
              <a:rPr lang="en-US" dirty="0"/>
              <a:t>CONCAT / CONCAT_WS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slow at scale</a:t>
            </a:r>
          </a:p>
          <a:p>
            <a:r>
              <a:rPr lang="en-US" dirty="0"/>
              <a:t>FORMAT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twice as slow as CONVERT</a:t>
            </a:r>
          </a:p>
          <a:p>
            <a:r>
              <a:rPr lang="en-US" dirty="0"/>
              <a:t>MERGE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buggy, gives false promise</a:t>
            </a:r>
          </a:p>
          <a:p>
            <a:r>
              <a:rPr lang="en-US" dirty="0"/>
              <a:t>EOMONTH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gives last day of month</a:t>
            </a:r>
            <a:r>
              <a:rPr lang="en-US" sz="2000">
                <a:solidFill>
                  <a:srgbClr val="C00000"/>
                </a:solidFill>
              </a:rPr>
              <a:t>, but </a:t>
            </a:r>
            <a:r>
              <a:rPr lang="en-US" sz="2000" dirty="0">
                <a:solidFill>
                  <a:srgbClr val="C00000"/>
                </a:solidFill>
              </a:rPr>
              <a:t>at midnight</a:t>
            </a:r>
          </a:p>
          <a:p>
            <a:r>
              <a:rPr lang="en-US" dirty="0"/>
              <a:t>STRING_SPLIT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fast, but incomplete</a:t>
            </a:r>
          </a:p>
        </p:txBody>
      </p:sp>
    </p:spTree>
    <p:extLst>
      <p:ext uri="{BB962C8B-B14F-4D97-AF65-F5344CB8AC3E}">
        <p14:creationId xmlns:p14="http://schemas.microsoft.com/office/powerpoint/2010/main" val="34994095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545AB-6DFB-2D4B-A47E-0DF20EEB9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7D3006-D619-974D-9AA7-A455885AD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TEST, TEST, TEST</a:t>
            </a:r>
          </a:p>
          <a:p>
            <a:r>
              <a:rPr lang="en-US" dirty="0"/>
              <a:t>RCSI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phases out NOLOCK, but test </a:t>
            </a:r>
            <a:r>
              <a:rPr lang="en-US" sz="2000" dirty="0" err="1">
                <a:solidFill>
                  <a:srgbClr val="C00000"/>
                </a:solidFill>
              </a:rPr>
              <a:t>tempdb</a:t>
            </a:r>
            <a:r>
              <a:rPr lang="en-US" sz="2000" dirty="0">
                <a:solidFill>
                  <a:srgbClr val="C00000"/>
                </a:solidFill>
              </a:rPr>
              <a:t> impact</a:t>
            </a:r>
          </a:p>
          <a:p>
            <a:r>
              <a:rPr lang="en-US" dirty="0"/>
              <a:t>In-Memory OLTP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that filegroup is permanent</a:t>
            </a:r>
          </a:p>
          <a:p>
            <a:r>
              <a:rPr lang="en-US" dirty="0"/>
              <a:t>In-Memory </a:t>
            </a:r>
            <a:r>
              <a:rPr lang="en-US" dirty="0" err="1"/>
              <a:t>tempdb</a:t>
            </a:r>
            <a:r>
              <a:rPr lang="en-US" dirty="0"/>
              <a:t> metadata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not for all workloads</a:t>
            </a:r>
          </a:p>
          <a:p>
            <a:r>
              <a:rPr lang="en-US" dirty="0"/>
              <a:t>Clustered </a:t>
            </a:r>
            <a:r>
              <a:rPr lang="en-US" dirty="0" err="1"/>
              <a:t>Columnstore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definitely not for OLTP workloads</a:t>
            </a:r>
          </a:p>
          <a:p>
            <a:r>
              <a:rPr lang="en-US" dirty="0"/>
              <a:t>Delayed Durability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– risk of data loss is real</a:t>
            </a: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Optimized locking </a:t>
            </a:r>
            <a:r>
              <a:rPr lang="en-US" sz="2000" dirty="0">
                <a:solidFill>
                  <a:srgbClr val="C00000"/>
                </a:solidFill>
              </a:rPr>
              <a:t>– sounds too good to be true?</a:t>
            </a: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it’s not on by default, ask yourself why? </a:t>
            </a:r>
          </a:p>
        </p:txBody>
      </p:sp>
    </p:spTree>
    <p:extLst>
      <p:ext uri="{BB962C8B-B14F-4D97-AF65-F5344CB8AC3E}">
        <p14:creationId xmlns:p14="http://schemas.microsoft.com/office/powerpoint/2010/main" val="74669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Disclaimers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281103" y="1049609"/>
            <a:ext cx="8445640" cy="3200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>
              <a:buFont typeface="Wingdings" charset="2"/>
              <a:buNone/>
              <a:defRPr sz="2400" b="1">
                <a:latin typeface="Ubuntu" charset="0"/>
                <a:ea typeface="Ubuntu" charset="0"/>
                <a:cs typeface="Ubuntu" charset="0"/>
              </a:defRPr>
            </a:lvl1pPr>
            <a:lvl2pPr marL="493685" indent="-285750">
              <a:buFont typeface="Wingdings" charset="2"/>
              <a:buChar char="§"/>
              <a:defRPr sz="2200">
                <a:latin typeface="Ubuntu" charset="0"/>
                <a:ea typeface="Ubuntu" charset="0"/>
                <a:cs typeface="Ubuntu" charset="0"/>
              </a:defRPr>
            </a:lvl2pPr>
            <a:lvl3pPr marL="701619" indent="-285750">
              <a:buFont typeface="Wingdings" charset="2"/>
              <a:buChar char="§"/>
              <a:defRPr sz="2000">
                <a:latin typeface="Ubuntu" charset="0"/>
                <a:ea typeface="Ubuntu" charset="0"/>
                <a:cs typeface="Ubuntu" charset="0"/>
              </a:defRPr>
            </a:lvl3pPr>
            <a:lvl4pPr marL="909554" indent="-285750">
              <a:buFont typeface="Wingdings" charset="2"/>
              <a:buChar char="§"/>
              <a:defRPr sz="2000">
                <a:latin typeface="Ubuntu" charset="0"/>
                <a:ea typeface="Ubuntu" charset="0"/>
                <a:cs typeface="Ubuntu" charset="0"/>
              </a:defRPr>
            </a:lvl4pPr>
            <a:lvl5pPr marL="1117488" indent="-285750">
              <a:buFont typeface="Wingdings" charset="2"/>
              <a:buChar char="§"/>
              <a:defRPr sz="2000">
                <a:latin typeface="Ubuntu" charset="0"/>
                <a:ea typeface="Ubuntu" charset="0"/>
                <a:cs typeface="Ubuntu" charset="0"/>
              </a:defRPr>
            </a:lvl5pPr>
          </a:lstStyle>
          <a:p>
            <a:pPr marL="342900" lvl="0" indent="-342900"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Don’t take offense</a:t>
            </a:r>
          </a:p>
          <a:p>
            <a:pPr marL="836585" lvl="1" indent="-342900">
              <a:spcAft>
                <a:spcPts val="500"/>
              </a:spcAft>
              <a:buFont typeface="Wingdings" pitchFamily="2" charset="2"/>
              <a:buChar char="§"/>
            </a:pPr>
            <a:r>
              <a:rPr lang="en-US" sz="1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I learned a lot of these things </a:t>
            </a:r>
            <a:r>
              <a:rPr lang="en-US" sz="1800" b="1" dirty="0">
                <a:solidFill>
                  <a:srgbClr val="00C16C"/>
                </a:solidFill>
                <a:latin typeface="Montserrat" pitchFamily="2" charset="77"/>
              </a:rPr>
              <a:t>the hard way</a:t>
            </a:r>
          </a:p>
          <a:p>
            <a:pPr marL="836585" lvl="1" indent="-342900">
              <a:spcAft>
                <a:spcPts val="500"/>
              </a:spcAft>
              <a:buFont typeface="Wingdings" pitchFamily="2" charset="2"/>
              <a:buChar char="§"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I tend to be quite passionate, but…</a:t>
            </a:r>
          </a:p>
          <a:p>
            <a:pPr marL="836585" lvl="1" indent="-342900">
              <a:spcAft>
                <a:spcPts val="500"/>
              </a:spcAft>
              <a:buFont typeface="Wingdings" pitchFamily="2" charset="2"/>
              <a:buChar char="§"/>
            </a:pPr>
            <a:r>
              <a:rPr lang="en-US" sz="1800" dirty="0">
                <a:latin typeface="Montserrat" pitchFamily="2" charset="77"/>
              </a:rPr>
              <a:t>…my advice is </a:t>
            </a:r>
            <a:r>
              <a:rPr lang="en-US" sz="1800" b="1" dirty="0">
                <a:solidFill>
                  <a:srgbClr val="00C16C"/>
                </a:solidFill>
                <a:latin typeface="Montserrat" pitchFamily="2" charset="77"/>
              </a:rPr>
              <a:t>just advice</a:t>
            </a:r>
          </a:p>
          <a:p>
            <a:pPr lvl="1"/>
            <a:endParaRPr lang="en-US" sz="1100" dirty="0">
              <a:latin typeface="Montserrat" pitchFamily="2" charset="77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Download the slides</a:t>
            </a:r>
            <a:r>
              <a:rPr 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 –  most have notes / links</a:t>
            </a:r>
          </a:p>
          <a:p>
            <a:endParaRPr lang="en-US" sz="1200" b="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Most important </a:t>
            </a:r>
            <a:r>
              <a:rPr 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thing for me:</a:t>
            </a:r>
          </a:p>
          <a:p>
            <a:pPr algn="ctr"/>
            <a:br>
              <a:rPr lang="en-US" sz="1200" b="0" dirty="0">
                <a:latin typeface="Montserrat" pitchFamily="2" charset="77"/>
              </a:rPr>
            </a:br>
            <a:r>
              <a:rPr lang="en-US" sz="2000" dirty="0">
                <a:solidFill>
                  <a:srgbClr val="00C16C"/>
                </a:solidFill>
                <a:latin typeface="Montserrat" pitchFamily="2" charset="77"/>
              </a:rPr>
              <a:t>Everyone should take away </a:t>
            </a:r>
            <a:r>
              <a:rPr lang="en-US" sz="2000" u="sng" dirty="0">
                <a:solidFill>
                  <a:srgbClr val="00C16C"/>
                </a:solidFill>
                <a:latin typeface="Montserrat" pitchFamily="2" charset="77"/>
              </a:rPr>
              <a:t>one</a:t>
            </a:r>
            <a:r>
              <a:rPr lang="en-US" sz="2000" dirty="0">
                <a:solidFill>
                  <a:srgbClr val="00C16C"/>
                </a:solidFill>
                <a:latin typeface="Montserrat" pitchFamily="2" charset="77"/>
              </a:rPr>
              <a:t> action item!</a:t>
            </a:r>
            <a:r>
              <a:rPr lang="en-US" dirty="0">
                <a:solidFill>
                  <a:srgbClr val="00C16C"/>
                </a:solidFill>
                <a:latin typeface="Montserrat" pitchFamily="2" charset="77"/>
              </a:rPr>
              <a:t> 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E6D8261-73BF-BE42-8F32-960FE0E7F1AC}"/>
              </a:ext>
            </a:extLst>
          </p:cNvPr>
          <p:cNvGrpSpPr/>
          <p:nvPr/>
        </p:nvGrpSpPr>
        <p:grpSpPr>
          <a:xfrm>
            <a:off x="361951" y="1428750"/>
            <a:ext cx="7493000" cy="2247900"/>
            <a:chOff x="361951" y="1428750"/>
            <a:chExt cx="7493000" cy="22479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0745FF1-9BDF-EF44-9B65-D15BF6E8B1DB}"/>
                </a:ext>
              </a:extLst>
            </p:cNvPr>
            <p:cNvSpPr/>
            <p:nvPr/>
          </p:nvSpPr>
          <p:spPr bwMode="auto">
            <a:xfrm>
              <a:off x="361951" y="1428750"/>
              <a:ext cx="7493000" cy="22479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/>
              <a:endParaRPr lang="en-US" sz="2000" dirty="0">
                <a:latin typeface="Tekton Pro" pitchFamily="34" charset="0"/>
              </a:endParaRP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2995BB39-99F2-5448-8386-D36A50E639C0}"/>
                </a:ext>
              </a:extLst>
            </p:cNvPr>
            <p:cNvSpPr/>
            <p:nvPr/>
          </p:nvSpPr>
          <p:spPr bwMode="auto">
            <a:xfrm>
              <a:off x="1447800" y="1639229"/>
              <a:ext cx="1865041" cy="1865041"/>
            </a:xfrm>
            <a:prstGeom prst="ellipse">
              <a:avLst/>
            </a:prstGeom>
            <a:noFill/>
            <a:ln w="120650" algn="ctr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/>
              <a:r>
                <a:rPr lang="en-US" sz="2400" b="1" dirty="0">
                  <a:latin typeface="Montserrat" pitchFamily="2" charset="77"/>
                </a:rPr>
                <a:t>NASTY</a:t>
              </a:r>
              <a:br>
                <a:rPr lang="en-US" sz="2400" b="1" dirty="0">
                  <a:latin typeface="Montserrat" pitchFamily="2" charset="77"/>
                </a:rPr>
              </a:br>
              <a:r>
                <a:rPr lang="en-US" sz="2400" b="1" dirty="0">
                  <a:latin typeface="Montserrat" pitchFamily="2" charset="77"/>
                </a:rPr>
                <a:t>GRAMS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D71B5E7-6AC1-CC4D-9688-089DC7097996}"/>
                </a:ext>
              </a:extLst>
            </p:cNvPr>
            <p:cNvSpPr/>
            <p:nvPr/>
          </p:nvSpPr>
          <p:spPr bwMode="auto">
            <a:xfrm>
              <a:off x="3663950" y="1639229"/>
              <a:ext cx="1865041" cy="1865041"/>
            </a:xfrm>
            <a:prstGeom prst="ellipse">
              <a:avLst/>
            </a:prstGeom>
            <a:noFill/>
            <a:ln w="120650" algn="ctr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/>
              <a:r>
                <a:rPr lang="en-US" sz="2400" b="1" dirty="0">
                  <a:latin typeface="Montserrat" pitchFamily="2" charset="77"/>
                </a:rPr>
                <a:t>PITCH</a:t>
              </a:r>
              <a:br>
                <a:rPr lang="en-US" sz="2400" b="1" dirty="0">
                  <a:latin typeface="Montserrat" pitchFamily="2" charset="77"/>
                </a:rPr>
              </a:br>
              <a:r>
                <a:rPr lang="en-US" sz="2400" b="1" dirty="0">
                  <a:latin typeface="Montserrat" pitchFamily="2" charset="77"/>
                </a:rPr>
                <a:t>FORKS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905DEEF-4E7F-414F-BB5F-1124C24D7B74}"/>
                </a:ext>
              </a:extLst>
            </p:cNvPr>
            <p:cNvSpPr/>
            <p:nvPr/>
          </p:nvSpPr>
          <p:spPr bwMode="auto">
            <a:xfrm>
              <a:off x="5880100" y="1639228"/>
              <a:ext cx="1865041" cy="1865041"/>
            </a:xfrm>
            <a:prstGeom prst="ellipse">
              <a:avLst/>
            </a:prstGeom>
            <a:noFill/>
            <a:ln w="120650" algn="ctr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/>
              <a:r>
                <a:rPr lang="en-US" sz="2300" b="1" dirty="0">
                  <a:latin typeface="Montserrat" pitchFamily="2" charset="77"/>
                </a:rPr>
                <a:t>POOP</a:t>
              </a:r>
              <a:br>
                <a:rPr lang="en-US" sz="2300" b="1" dirty="0">
                  <a:latin typeface="Montserrat" pitchFamily="2" charset="77"/>
                </a:rPr>
              </a:br>
              <a:r>
                <a:rPr lang="en-US" sz="2300" b="1" dirty="0">
                  <a:latin typeface="Montserrat" pitchFamily="2" charset="77"/>
                </a:rPr>
                <a:t>SENDERS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8AE8F6A-4A87-B149-894C-34A58B810FF7}"/>
              </a:ext>
            </a:extLst>
          </p:cNvPr>
          <p:cNvSpPr/>
          <p:nvPr/>
        </p:nvSpPr>
        <p:spPr bwMode="auto">
          <a:xfrm rot="18841558">
            <a:off x="1460500" y="2509179"/>
            <a:ext cx="1814241" cy="94319"/>
          </a:xfrm>
          <a:prstGeom prst="rect">
            <a:avLst/>
          </a:prstGeom>
          <a:solidFill>
            <a:srgbClr val="C0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B5F1BE-CF61-6546-BFCF-28D8F93FEE4C}"/>
              </a:ext>
            </a:extLst>
          </p:cNvPr>
          <p:cNvSpPr/>
          <p:nvPr/>
        </p:nvSpPr>
        <p:spPr bwMode="auto">
          <a:xfrm rot="18841558">
            <a:off x="3689350" y="2495549"/>
            <a:ext cx="1814241" cy="94319"/>
          </a:xfrm>
          <a:prstGeom prst="rect">
            <a:avLst/>
          </a:prstGeom>
          <a:solidFill>
            <a:srgbClr val="C0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FFB1E4-B5FC-0649-A864-798BCB27F452}"/>
              </a:ext>
            </a:extLst>
          </p:cNvPr>
          <p:cNvSpPr/>
          <p:nvPr/>
        </p:nvSpPr>
        <p:spPr bwMode="auto">
          <a:xfrm rot="18841558">
            <a:off x="5905500" y="2509181"/>
            <a:ext cx="1814241" cy="94319"/>
          </a:xfrm>
          <a:prstGeom prst="rect">
            <a:avLst/>
          </a:prstGeom>
          <a:solidFill>
            <a:srgbClr val="C0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Tekton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7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545AB-6DFB-2D4B-A47E-0DF20EEB9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 “Worked on my machine”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7D3006-D619-974D-9AA7-A455885AD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Testing on your laptop is not enough</a:t>
            </a:r>
          </a:p>
          <a:p>
            <a:r>
              <a:rPr lang="en-US" dirty="0"/>
              <a:t>Testing in dev is not enough</a:t>
            </a:r>
          </a:p>
          <a:p>
            <a:r>
              <a:rPr lang="en-US" dirty="0"/>
              <a:t>Testing in Docker is </a:t>
            </a:r>
            <a:r>
              <a:rPr lang="en-US" b="1" dirty="0"/>
              <a:t>definitely</a:t>
            </a:r>
            <a:r>
              <a:rPr lang="en-US" dirty="0"/>
              <a:t> not enough</a:t>
            </a:r>
          </a:p>
        </p:txBody>
      </p:sp>
    </p:spTree>
    <p:extLst>
      <p:ext uri="{BB962C8B-B14F-4D97-AF65-F5344CB8AC3E}">
        <p14:creationId xmlns:p14="http://schemas.microsoft.com/office/powerpoint/2010/main" val="3304425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30C5442-CFBB-2042-8943-AE5424892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EC7460-7B04-BA4C-B2F5-33F5C63C7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27" y="-383797"/>
            <a:ext cx="9248361" cy="60945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8F90A9-3644-1F45-912C-2966B1D85490}"/>
              </a:ext>
            </a:extLst>
          </p:cNvPr>
          <p:cNvSpPr txBox="1"/>
          <p:nvPr/>
        </p:nvSpPr>
        <p:spPr>
          <a:xfrm>
            <a:off x="3418265" y="70258"/>
            <a:ext cx="206017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0" dirty="0">
                <a:solidFill>
                  <a:schemeClr val="bg1"/>
                </a:solidFill>
                <a:latin typeface="Edwardian Script ITC" panose="030303020407070D0804" pitchFamily="66" charset="77"/>
              </a:rPr>
              <a:t>Fin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E7E28B-5C55-2441-88F3-D31E47216FD7}"/>
              </a:ext>
            </a:extLst>
          </p:cNvPr>
          <p:cNvSpPr txBox="1"/>
          <p:nvPr/>
        </p:nvSpPr>
        <p:spPr>
          <a:xfrm>
            <a:off x="6700266" y="4269522"/>
            <a:ext cx="237757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25" dirty="0" err="1">
                <a:solidFill>
                  <a:schemeClr val="bg1"/>
                </a:solidFill>
                <a:latin typeface="Avenir" panose="02000503020000020003" pitchFamily="2" charset="0"/>
              </a:rPr>
              <a:t>flickr.com</a:t>
            </a:r>
            <a:r>
              <a:rPr lang="en-US" sz="825" dirty="0">
                <a:solidFill>
                  <a:schemeClr val="bg1"/>
                </a:solidFill>
                <a:latin typeface="Avenir" panose="02000503020000020003" pitchFamily="2" charset="0"/>
              </a:rPr>
              <a:t>/photos/starstreak007/17329541115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A08E74CE-1053-B94E-9176-871E62ACD248}"/>
              </a:ext>
            </a:extLst>
          </p:cNvPr>
          <p:cNvSpPr txBox="1">
            <a:spLocks/>
          </p:cNvSpPr>
          <p:nvPr/>
        </p:nvSpPr>
        <p:spPr>
          <a:xfrm>
            <a:off x="5055355" y="1644132"/>
            <a:ext cx="5270770" cy="2735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i="1" kern="1200">
                <a:solidFill>
                  <a:schemeClr val="bg2">
                    <a:lumMod val="25000"/>
                  </a:schemeClr>
                </a:solidFill>
                <a:latin typeface="Ubuntu" panose="020B0504030602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  <a:t> Questions:</a:t>
            </a:r>
          </a:p>
          <a:p>
            <a: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  <a:t>  aaron.bertrand@gmail.com</a:t>
            </a:r>
          </a:p>
          <a:p>
            <a:endParaRPr lang="en-US" sz="1800" i="0" dirty="0">
              <a:solidFill>
                <a:schemeClr val="bg1"/>
              </a:solidFill>
              <a:latin typeface="Montserrat" pitchFamily="2" charset="77"/>
            </a:endParaRPr>
          </a:p>
          <a:p>
            <a: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  <a:t>      Download / more info:</a:t>
            </a:r>
            <a:b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</a:br>
            <a: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  <a:t>        </a:t>
            </a:r>
            <a:r>
              <a:rPr lang="en-US" sz="1800" i="0" dirty="0" err="1">
                <a:solidFill>
                  <a:schemeClr val="bg1"/>
                </a:solidFill>
                <a:latin typeface="Montserrat" pitchFamily="2" charset="77"/>
              </a:rPr>
              <a:t>sqlblog.org</a:t>
            </a:r>
            <a: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  <a:t>/bad-habits</a:t>
            </a:r>
          </a:p>
          <a:p>
            <a:endParaRPr lang="en-US" sz="1800" i="0" dirty="0">
              <a:solidFill>
                <a:schemeClr val="bg1"/>
              </a:solidFill>
              <a:latin typeface="Montserrat" pitchFamily="2" charset="77"/>
            </a:endParaRPr>
          </a:p>
          <a:p>
            <a:r>
              <a:rPr lang="en-US" sz="1800" i="0" dirty="0">
                <a:solidFill>
                  <a:schemeClr val="bg1"/>
                </a:solidFill>
                <a:latin typeface="Montserrat" pitchFamily="2" charset="77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4825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92253" y="971550"/>
            <a:ext cx="7482468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Font typeface="Wingdings" charset="2"/>
              <a:buNone/>
              <a:defRPr sz="2400" b="1">
                <a:latin typeface="Ubuntu" charset="0"/>
                <a:ea typeface="Ubuntu" charset="0"/>
                <a:cs typeface="Ubuntu" charset="0"/>
              </a:defRPr>
            </a:lvl1pPr>
            <a:lvl2pPr marL="493685" indent="-285750">
              <a:buFont typeface="Wingdings" charset="2"/>
              <a:buChar char="§"/>
              <a:defRPr sz="2200">
                <a:latin typeface="Ubuntu" charset="0"/>
                <a:ea typeface="Ubuntu" charset="0"/>
                <a:cs typeface="Ubuntu" charset="0"/>
              </a:defRPr>
            </a:lvl2pPr>
            <a:lvl3pPr marL="701619" indent="-285750">
              <a:buFont typeface="Wingdings" charset="2"/>
              <a:buChar char="§"/>
              <a:defRPr sz="2000">
                <a:latin typeface="Ubuntu" charset="0"/>
                <a:ea typeface="Ubuntu" charset="0"/>
                <a:cs typeface="Ubuntu" charset="0"/>
              </a:defRPr>
            </a:lvl3pPr>
            <a:lvl4pPr marL="909554" indent="-285750">
              <a:buFont typeface="Wingdings" charset="2"/>
              <a:buChar char="§"/>
              <a:defRPr sz="2000">
                <a:latin typeface="Ubuntu" charset="0"/>
                <a:ea typeface="Ubuntu" charset="0"/>
                <a:cs typeface="Ubuntu" charset="0"/>
              </a:defRPr>
            </a:lvl4pPr>
            <a:lvl5pPr marL="1117488" indent="-285750">
              <a:buFont typeface="Wingdings" charset="2"/>
              <a:buChar char="§"/>
              <a:defRPr sz="2000">
                <a:latin typeface="Ubuntu" charset="0"/>
                <a:ea typeface="Ubuntu" charset="0"/>
                <a:cs typeface="Ubuntu" charset="0"/>
              </a:defRPr>
            </a:lvl5pPr>
          </a:lstStyle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How you write code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200" dirty="0">
                <a:latin typeface="Montserrat" pitchFamily="2" charset="77"/>
              </a:rPr>
              <a:t>How you name things</a:t>
            </a:r>
            <a:endParaRPr lang="en-US" sz="22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How you handle dates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How to write better queries</a:t>
            </a:r>
          </a:p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How you adopt new features</a:t>
            </a:r>
          </a:p>
        </p:txBody>
      </p:sp>
    </p:spTree>
    <p:extLst>
      <p:ext uri="{BB962C8B-B14F-4D97-AF65-F5344CB8AC3E}">
        <p14:creationId xmlns:p14="http://schemas.microsoft.com/office/powerpoint/2010/main" val="127598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1C1C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A0B5B-006A-984D-BD61-45AAA5CC1D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Keep me out of </a:t>
            </a:r>
            <a:br>
              <a:rPr lang="en-US" dirty="0"/>
            </a:br>
            <a:r>
              <a:rPr lang="en-US" dirty="0"/>
              <a:t> your code reviews</a:t>
            </a:r>
          </a:p>
        </p:txBody>
      </p:sp>
    </p:spTree>
    <p:extLst>
      <p:ext uri="{BB962C8B-B14F-4D97-AF65-F5344CB8AC3E}">
        <p14:creationId xmlns:p14="http://schemas.microsoft.com/office/powerpoint/2010/main" val="222249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5EFB-A7CF-BC48-BD05-8EF88426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85C02-2546-D04F-A608-D859AA48B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Your convention doesn’t matter.</a:t>
            </a:r>
            <a:r>
              <a:rPr lang="en-US" dirty="0">
                <a:solidFill>
                  <a:srgbClr val="00C16C"/>
                </a:solidFill>
              </a:rPr>
              <a:t> Just</a:t>
            </a:r>
            <a:r>
              <a:rPr lang="en-US" dirty="0"/>
              <a:t> </a:t>
            </a:r>
            <a:r>
              <a:rPr lang="en-US" b="1" dirty="0">
                <a:solidFill>
                  <a:srgbClr val="00C16C"/>
                </a:solidFill>
              </a:rPr>
              <a:t>be consistent.</a:t>
            </a:r>
          </a:p>
          <a:p>
            <a:r>
              <a:rPr lang="en-US" dirty="0"/>
              <a:t>Commas shouldn’t </a:t>
            </a:r>
            <a:r>
              <a:rPr lang="en-US" i="1" dirty="0"/>
              <a:t>start</a:t>
            </a:r>
            <a:r>
              <a:rPr lang="en-US" dirty="0"/>
              <a:t> a line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Always terminate statements with semi-colons</a:t>
            </a:r>
          </a:p>
          <a:p>
            <a:r>
              <a:rPr lang="en-US" dirty="0"/>
              <a:t>Always use schema prefix </a:t>
            </a:r>
            <a:r>
              <a:rPr lang="en-US" dirty="0">
                <a:solidFill>
                  <a:srgbClr val="00C16C"/>
                </a:solidFill>
              </a:rPr>
              <a:t>– demo</a:t>
            </a:r>
          </a:p>
          <a:p>
            <a:r>
              <a:rPr lang="en-US" dirty="0"/>
              <a:t>This isn’t code golf:</a:t>
            </a:r>
          </a:p>
          <a:p>
            <a:pPr lvl="1"/>
            <a:r>
              <a:rPr lang="en-US" sz="1700" dirty="0"/>
              <a:t>whitespace, carriage returns, indentation</a:t>
            </a:r>
          </a:p>
          <a:p>
            <a:pPr lvl="1"/>
            <a:r>
              <a:rPr lang="en-US" sz="1700" dirty="0"/>
              <a:t>always use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BEGIN</a:t>
            </a:r>
            <a:r>
              <a:rPr lang="en-US" sz="1700" dirty="0"/>
              <a:t> /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END</a:t>
            </a:r>
          </a:p>
          <a:p>
            <a:pPr lvl="1"/>
            <a:r>
              <a:rPr lang="en-US" sz="1700" dirty="0"/>
              <a:t>spell out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PROCEDURE</a:t>
            </a:r>
            <a:r>
              <a:rPr lang="en-US" sz="1700" dirty="0"/>
              <a:t>, </a:t>
            </a:r>
            <a:r>
              <a:rPr lang="en-US" sz="1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TRANSACTION</a:t>
            </a:r>
            <a:endParaRPr lang="en-US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915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5EFB-A7CF-BC48-BD05-8EF88426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CaSe</a:t>
            </a:r>
            <a:r>
              <a:rPr lang="en-US" dirty="0"/>
              <a:t> </a:t>
            </a:r>
            <a:r>
              <a:rPr lang="en-US" dirty="0" err="1"/>
              <a:t>sENsiTiVitY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85C02-2546-D04F-A608-D859AA48B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Entity names? Always </a:t>
            </a:r>
            <a:r>
              <a:rPr lang="en-US" b="1" dirty="0"/>
              <a:t>match</a:t>
            </a:r>
            <a:r>
              <a:rPr lang="en-US" dirty="0"/>
              <a:t> case </a:t>
            </a:r>
            <a:r>
              <a:rPr lang="en-US" dirty="0">
                <a:solidFill>
                  <a:srgbClr val="00C16C"/>
                </a:solidFill>
              </a:rPr>
              <a:t>– demo</a:t>
            </a:r>
          </a:p>
          <a:p>
            <a:r>
              <a:rPr lang="en-US" dirty="0"/>
              <a:t>Data types? Always use </a:t>
            </a:r>
            <a:r>
              <a:rPr lang="en-US" b="1" dirty="0"/>
              <a:t>lower </a:t>
            </a:r>
            <a:r>
              <a:rPr lang="en-US" dirty="0"/>
              <a:t>case </a:t>
            </a:r>
            <a:r>
              <a:rPr lang="en-US" dirty="0">
                <a:solidFill>
                  <a:srgbClr val="00C16C"/>
                </a:solidFill>
              </a:rPr>
              <a:t>– demo</a:t>
            </a:r>
          </a:p>
          <a:p>
            <a:r>
              <a:rPr lang="en-US" dirty="0"/>
              <a:t>T-SQL keywords? </a:t>
            </a:r>
            <a:r>
              <a:rPr lang="en-US" dirty="0">
                <a:solidFill>
                  <a:srgbClr val="00C16C"/>
                </a:solidFill>
              </a:rPr>
              <a:t>Doesn’t matter. Just</a:t>
            </a:r>
            <a:r>
              <a:rPr lang="en-US" b="1" dirty="0">
                <a:solidFill>
                  <a:srgbClr val="00C16C"/>
                </a:solidFill>
              </a:rPr>
              <a:t> be consistent.</a:t>
            </a:r>
          </a:p>
          <a:p>
            <a:r>
              <a:rPr lang="en-US" dirty="0"/>
              <a:t>For safety, develop on a binary collation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24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5EFB-A7CF-BC48-BD05-8EF88426D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 Names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85C02-2546-D04F-A608-D859AA48B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Name all stored procedure parameters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*</a:t>
            </a:r>
          </a:p>
          <a:p>
            <a:r>
              <a:rPr lang="en-US" dirty="0"/>
              <a:t>Make sure parameter types and case match</a:t>
            </a:r>
          </a:p>
          <a:p>
            <a:pPr lvl="1"/>
            <a:r>
              <a:rPr lang="en-US" sz="1700" dirty="0"/>
              <a:t>and if a parameter is </a:t>
            </a:r>
            <a:r>
              <a:rPr lang="en-US" sz="1700" dirty="0" err="1"/>
              <a:t>nchar</a:t>
            </a:r>
            <a:r>
              <a:rPr lang="en-US" sz="1700" dirty="0"/>
              <a:t> / </a:t>
            </a:r>
            <a:r>
              <a:rPr lang="en-US" sz="1700" dirty="0" err="1"/>
              <a:t>nvarchar</a:t>
            </a:r>
            <a:r>
              <a:rPr lang="en-US" sz="1700" dirty="0"/>
              <a:t>, use </a:t>
            </a:r>
            <a:r>
              <a:rPr lang="en-US" sz="1700" dirty="0">
                <a:solidFill>
                  <a:srgbClr val="C00000"/>
                </a:solidFill>
              </a:rPr>
              <a:t>N''</a:t>
            </a:r>
          </a:p>
          <a:p>
            <a:pPr lvl="1"/>
            <a:endParaRPr lang="en-US" sz="1700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8D4DC0-C5FC-5B44-8C0D-2B311A7745E4}"/>
              </a:ext>
            </a:extLst>
          </p:cNvPr>
          <p:cNvSpPr txBox="1"/>
          <p:nvPr/>
        </p:nvSpPr>
        <p:spPr bwMode="auto">
          <a:xfrm>
            <a:off x="319603" y="2589203"/>
            <a:ext cx="85817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In the following example, Jonathan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Kehayias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rPr>
              <a:t> ran two queries: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A77648-CF0B-DE44-956E-8D2EC6BE7E40}"/>
              </a:ext>
            </a:extLst>
          </p:cNvPr>
          <p:cNvSpPr txBox="1"/>
          <p:nvPr/>
        </p:nvSpPr>
        <p:spPr bwMode="auto">
          <a:xfrm>
            <a:off x="418698" y="3104148"/>
            <a:ext cx="7868654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br>
              <a:rPr lang="en-US" sz="12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6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varchar_col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@param;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-- [</a:t>
            </a:r>
            <a:r>
              <a:rPr lang="en-US" sz="1600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System.Data.SqlDbType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]::varchar</a:t>
            </a:r>
            <a:b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800" dirty="0">
              <a:solidFill>
                <a:srgbClr val="00B05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algn="ctr"/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varchar_col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@param;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-- [</a:t>
            </a:r>
            <a:r>
              <a:rPr lang="en-US" sz="1600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System.Data.SqlDbType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]::</a:t>
            </a:r>
            <a:r>
              <a:rPr lang="en-US" sz="1600" b="1" dirty="0" err="1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nvarchar</a:t>
            </a:r>
            <a:br>
              <a:rPr lang="en-US" sz="1600" b="1" dirty="0">
                <a:solidFill>
                  <a:srgbClr val="02669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1200" b="1" dirty="0">
              <a:solidFill>
                <a:srgbClr val="02669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5507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177AB2-7CCE-2649-9BEE-B2BF8B2F0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C72951-1853-3242-87B8-BFC47B4A27BC}"/>
              </a:ext>
            </a:extLst>
          </p:cNvPr>
          <p:cNvSpPr txBox="1"/>
          <p:nvPr/>
        </p:nvSpPr>
        <p:spPr bwMode="auto">
          <a:xfrm>
            <a:off x="2406316" y="1354889"/>
            <a:ext cx="5900286" cy="200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varchar column </a:t>
            </a: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  <a:sym typeface="Wingdings"/>
              </a:rPr>
              <a:t></a:t>
            </a: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nvarchar</a:t>
            </a: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 parameter</a:t>
            </a:r>
          </a:p>
          <a:p>
            <a:pPr algn="ctr">
              <a:lnSpc>
                <a:spcPct val="15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CPU usage jumped from 7% to </a:t>
            </a:r>
            <a:r>
              <a:rPr lang="en-US" sz="2000" b="1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84%</a:t>
            </a:r>
          </a:p>
          <a:p>
            <a:pPr algn="ctr">
              <a:lnSpc>
                <a:spcPct val="15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Batch Requests/sec down by </a:t>
            </a:r>
            <a:r>
              <a:rPr lang="en-US" sz="2000" b="1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90%</a:t>
            </a:r>
          </a:p>
          <a:p>
            <a:pPr algn="ctr">
              <a:lnSpc>
                <a:spcPct val="15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Same batch went from 1 min to </a:t>
            </a:r>
            <a:r>
              <a:rPr lang="en-US" sz="2000" b="1" dirty="0">
                <a:solidFill>
                  <a:srgbClr val="00B050"/>
                </a:solidFill>
                <a:latin typeface="Montserrat" pitchFamily="2" charset="77"/>
                <a:ea typeface="Ubuntu" charset="0"/>
                <a:cs typeface="Ubuntu" charset="0"/>
              </a:rPr>
              <a:t>11 min</a:t>
            </a:r>
          </a:p>
        </p:txBody>
      </p:sp>
    </p:spTree>
    <p:extLst>
      <p:ext uri="{BB962C8B-B14F-4D97-AF65-F5344CB8AC3E}">
        <p14:creationId xmlns:p14="http://schemas.microsoft.com/office/powerpoint/2010/main" val="1875701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SQLintersec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SentryOne</Template>
  <TotalTime>134590</TotalTime>
  <Words>2199</Words>
  <Application>Microsoft Macintosh PowerPoint</Application>
  <PresentationFormat>On-screen Show (16:9)</PresentationFormat>
  <Paragraphs>307</Paragraphs>
  <Slides>31</Slides>
  <Notes>21</Notes>
  <HiddenSlides>1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5" baseType="lpstr">
      <vt:lpstr>Another Typewriter</vt:lpstr>
      <vt:lpstr>Arial</vt:lpstr>
      <vt:lpstr>Avenir</vt:lpstr>
      <vt:lpstr>Calibri</vt:lpstr>
      <vt:lpstr>Consolas</vt:lpstr>
      <vt:lpstr>Edwardian Script ITC</vt:lpstr>
      <vt:lpstr>Franklin Gothic Book</vt:lpstr>
      <vt:lpstr>Montserrat</vt:lpstr>
      <vt:lpstr>Myriad Pro</vt:lpstr>
      <vt:lpstr>Tekton Pro</vt:lpstr>
      <vt:lpstr>Ubuntu</vt:lpstr>
      <vt:lpstr>Verdana</vt:lpstr>
      <vt:lpstr>Wingdings</vt:lpstr>
      <vt:lpstr>1_SQLintersection</vt:lpstr>
      <vt:lpstr>PowerPoint Presentation</vt:lpstr>
      <vt:lpstr>Who is this guy?</vt:lpstr>
      <vt:lpstr>Disclaimers</vt:lpstr>
      <vt:lpstr>Agenda</vt:lpstr>
      <vt:lpstr>Keep me out of   your code reviews</vt:lpstr>
      <vt:lpstr>Code Style</vt:lpstr>
      <vt:lpstr>CaSe sENsiTiVitY</vt:lpstr>
      <vt:lpstr>Parameter Names</vt:lpstr>
      <vt:lpstr>PowerPoint Presentation</vt:lpstr>
      <vt:lpstr>Declaring variables</vt:lpstr>
      <vt:lpstr>General Preferences</vt:lpstr>
      <vt:lpstr>Table Aliases</vt:lpstr>
      <vt:lpstr>Column Aliases</vt:lpstr>
      <vt:lpstr>Dynamic SQL</vt:lpstr>
      <vt:lpstr>Keep me out of   your code reviews</vt:lpstr>
      <vt:lpstr>Naming things is hard</vt:lpstr>
      <vt:lpstr>Some of my naming guidelines</vt:lpstr>
      <vt:lpstr>Dating responsibly</vt:lpstr>
      <vt:lpstr>Avoid these date/time “tricks”</vt:lpstr>
      <vt:lpstr>BETWEEN is bad for date range queries</vt:lpstr>
      <vt:lpstr>Dating responsibly</vt:lpstr>
      <vt:lpstr>Better queries</vt:lpstr>
      <vt:lpstr>Anti-patterns</vt:lpstr>
      <vt:lpstr>Anti-pattern : UPSERT</vt:lpstr>
      <vt:lpstr>Anti-pattern : Counting the hard way</vt:lpstr>
      <vt:lpstr>Better queries</vt:lpstr>
      <vt:lpstr>New syntax &amp; features</vt:lpstr>
      <vt:lpstr>New syntax</vt:lpstr>
      <vt:lpstr>New features</vt:lpstr>
      <vt:lpstr>Avoid “Worked on my machine”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Aaron Bertrand</cp:lastModifiedBy>
  <cp:revision>354</cp:revision>
  <cp:lastPrinted>2021-02-10T14:16:27Z</cp:lastPrinted>
  <dcterms:created xsi:type="dcterms:W3CDTF">2016-10-19T03:18:24Z</dcterms:created>
  <dcterms:modified xsi:type="dcterms:W3CDTF">2025-05-17T12:28:42Z</dcterms:modified>
</cp:coreProperties>
</file>