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9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73" r:id="rId9"/>
    <p:sldId id="262" r:id="rId10"/>
    <p:sldId id="270" r:id="rId11"/>
    <p:sldId id="271" r:id="rId12"/>
    <p:sldId id="272" r:id="rId13"/>
    <p:sldId id="274" r:id="rId14"/>
    <p:sldId id="275" r:id="rId15"/>
    <p:sldId id="276" r:id="rId16"/>
    <p:sldId id="267" r:id="rId17"/>
    <p:sldId id="268" r:id="rId18"/>
    <p:sldId id="266" r:id="rId19"/>
    <p:sldId id="269" r:id="rId20"/>
    <p:sldId id="277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112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-42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ED71D-4E6A-8548-9FC7-4742A4983585}" type="datetimeFigureOut">
              <a:rPr lang="en-US" smtClean="0"/>
              <a:t>12/8/10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CE77C-4678-D643-9DD5-AC08EA15D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3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5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Demos: </a:t>
            </a:r>
            <a:r>
              <a:rPr lang="en-US" dirty="0" err="1" smtClean="0"/>
              <a:t>MetadataDiscovery.sql</a:t>
            </a:r>
            <a:r>
              <a:rPr lang="en-US" baseline="0" dirty="0" smtClean="0"/>
              <a:t> / </a:t>
            </a:r>
            <a:r>
              <a:rPr lang="en-US" baseline="0" dirty="0" err="1" smtClean="0"/>
              <a:t>EXEC_ResultSets.sql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98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Custom ordering will still need dynamic SQL</a:t>
            </a:r>
          </a:p>
          <a:p>
            <a:r>
              <a:rPr lang="en-US" dirty="0" smtClean="0"/>
              <a:t>Quick demo: </a:t>
            </a:r>
            <a:r>
              <a:rPr lang="en-US" dirty="0" err="1" smtClean="0"/>
              <a:t>OFFSET.sql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92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Performs better because it is memory-based.  Can</a:t>
            </a:r>
            <a:r>
              <a:rPr lang="en-US" baseline="0" dirty="0" smtClean="0"/>
              <a:t> still have gaps.</a:t>
            </a:r>
          </a:p>
          <a:p>
            <a:r>
              <a:rPr lang="en-US" baseline="0" dirty="0" smtClean="0"/>
              <a:t>Demo = </a:t>
            </a:r>
            <a:r>
              <a:rPr lang="en-US" baseline="0" dirty="0" err="1" smtClean="0"/>
              <a:t>SEQUENCE.sql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126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printf</a:t>
            </a:r>
            <a:r>
              <a:rPr lang="en-US" dirty="0" smtClean="0"/>
              <a:t>-style substitution, cannot break connection with high severity, can’t force log or </a:t>
            </a:r>
            <a:r>
              <a:rPr lang="en-US" dirty="0" err="1" smtClean="0"/>
              <a:t>nowait</a:t>
            </a:r>
            <a:endParaRPr lang="en-US" dirty="0" smtClean="0"/>
          </a:p>
          <a:p>
            <a:r>
              <a:rPr lang="en-US" dirty="0" smtClean="0"/>
              <a:t>Preceding statement must be terminated with semi-colon</a:t>
            </a:r>
          </a:p>
          <a:p>
            <a:r>
              <a:rPr lang="en-US" dirty="0" smtClean="0"/>
              <a:t>Demo = </a:t>
            </a:r>
            <a:r>
              <a:rPr lang="en-US" dirty="0" err="1" smtClean="0"/>
              <a:t>THROW.sql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3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Partition switching or drop / rebuild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17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Surely there are some, but nothing has been documented yet</a:t>
            </a:r>
          </a:p>
          <a:p>
            <a:r>
              <a:rPr lang="en-US" dirty="0" smtClean="0"/>
              <a:t>Docs say full = “not in this CTP release” but not in this release,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89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covering “Beyond Relational” – SSAS, SSIS, SSRS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10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4GB max in 32-bit. Time to upgrade?</a:t>
            </a:r>
            <a:br>
              <a:rPr lang="en-US" dirty="0" smtClean="0"/>
            </a:br>
            <a:r>
              <a:rPr lang="en-US" dirty="0" smtClean="0"/>
              <a:t>Run System Configuration Checker and be current on Windows Updates!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83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 Like VS’ ASP.NET development</a:t>
            </a:r>
            <a:r>
              <a:rPr lang="en-US" baseline="0" dirty="0" smtClean="0"/>
              <a:t> server</a:t>
            </a:r>
          </a:p>
          <a:p>
            <a:r>
              <a:rPr lang="en-US" baseline="0" dirty="0" smtClean="0"/>
              <a:t>3. These are still not easily translatable to MSDN URLs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95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 rose has its thorn: </a:t>
            </a:r>
            <a:r>
              <a:rPr lang="en-US" dirty="0" err="1" smtClean="0"/>
              <a:t>AlwaysOn</a:t>
            </a:r>
            <a:r>
              <a:rPr lang="en-US" dirty="0" smtClean="0"/>
              <a:t> requires SQL Server be on a WSFC node. You don’t need to have SQL Server be a failover cluster</a:t>
            </a:r>
            <a:r>
              <a:rPr lang="en-US" baseline="0" dirty="0" smtClean="0"/>
              <a:t> instance. </a:t>
            </a:r>
            <a:r>
              <a:rPr lang="en-US" dirty="0" smtClean="0"/>
              <a:t>This means you can use Standard Edition of SQL Server, but you need Enterprise or better for the 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6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Contained DBs: easily most excited about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30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e.g. “mark all Word docs written by Bob since October 1 as Read Only”</a:t>
            </a:r>
            <a:br>
              <a:rPr lang="en-US" dirty="0" smtClean="0"/>
            </a:br>
            <a:r>
              <a:rPr lang="en-US" dirty="0" smtClean="0"/>
              <a:t>Demo – show startup tab - No more fumbling with quirky command line syntax </a:t>
            </a:r>
            <a:br>
              <a:rPr lang="en-US" dirty="0" smtClean="0"/>
            </a:br>
            <a:r>
              <a:rPr lang="en-US" dirty="0" smtClean="0"/>
              <a:t>Demo of server diagnostics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ServerDiagostics.sql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47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 HASHBYTES and CREATE USER. Must use database name in connection string.</a:t>
            </a:r>
          </a:p>
          <a:p>
            <a:r>
              <a:rPr lang="en-US" dirty="0" smtClean="0"/>
              <a:t>Demos: </a:t>
            </a:r>
            <a:r>
              <a:rPr lang="en-US" dirty="0" err="1" smtClean="0"/>
              <a:t>Security.sql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5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 multi-monitor and snippets/surroun</a:t>
            </a:r>
            <a:r>
              <a:rPr lang="en-US" baseline="0" dirty="0" smtClean="0"/>
              <a:t>d with – mention doesn’t use template parameters</a:t>
            </a:r>
          </a:p>
          <a:p>
            <a:r>
              <a:rPr lang="en-US" baseline="0" dirty="0" smtClean="0"/>
              <a:t>Demos: </a:t>
            </a:r>
            <a:r>
              <a:rPr lang="en-US" baseline="0" dirty="0" err="1" smtClean="0"/>
              <a:t>SSMS.sql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CE77C-4678-D643-9DD5-AC08EA15D0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6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Calibri"/>
              </a:defRPr>
            </a:lvl1pPr>
          </a:lstStyle>
          <a:p>
            <a:fld id="{6BFECD78-3C8E-49F2-8FAB-59489D168ABB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  <a:latin typeface="Calibri"/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Calibri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Calibri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Calibri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Calibri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Calibri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AB_Denali_BIDSVi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bit.ly/AB_Denali_SSM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bit.ly/AB_Denali_OFFSET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bit.ly/AB_Denali_SEQUENC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bit.ly/AB_Denali_THROW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AB_Denali_Spatial_WP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bit.ly/AB_Denali_ColumnWP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AB_Denali_Download" TargetMode="External"/><Relationship Id="rId4" Type="http://schemas.openxmlformats.org/officeDocument/2006/relationships/hyperlink" Target="http://bit.ly/AB_Denali_Forums" TargetMode="External"/><Relationship Id="rId5" Type="http://schemas.openxmlformats.org/officeDocument/2006/relationships/hyperlink" Target="http://connect.microsoft.com/sql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AB_Denali_B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witter.com/AaronBertrand" TargetMode="External"/><Relationship Id="rId4" Type="http://schemas.openxmlformats.org/officeDocument/2006/relationships/hyperlink" Target="http://sqlservermvpdeepdives.com/" TargetMode="External"/><Relationship Id="rId5" Type="http://schemas.openxmlformats.org/officeDocument/2006/relationships/hyperlink" Target="mailto:abertrand@sqlsentry.ne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qlblog.com/blogs/aaron_bertrand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AB_Denali_PhillySlid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bit.ly/AB_Denali_Setu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bit.ly/AB_Denali_BO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AB_Denali_Keynote2" TargetMode="External"/><Relationship Id="rId4" Type="http://schemas.openxmlformats.org/officeDocument/2006/relationships/hyperlink" Target="http://bit.ly/AB_Denali_BobDorr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bit.ly/AB_Denali_ContainedDB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bit.ly/AB_Denali_MikeWals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521152"/>
            <a:ext cx="7981069" cy="177933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What’s New in SQL Server “Denali”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7511" y="3054424"/>
            <a:ext cx="4251018" cy="1749534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Aaron Bertrand</a:t>
            </a:r>
          </a:p>
          <a:p>
            <a:pPr algn="ctr"/>
            <a:r>
              <a:rPr lang="en-US" sz="1800" dirty="0" smtClean="0"/>
              <a:t>SQL Sentry, Inc.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1688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Developer Tools </a:t>
            </a:r>
            <a:r>
              <a:rPr lang="en-US" dirty="0"/>
              <a:t>(</a:t>
            </a:r>
            <a:r>
              <a:rPr lang="en-US" dirty="0" smtClean="0"/>
              <a:t>code-named “Juneau”)</a:t>
            </a:r>
          </a:p>
          <a:p>
            <a:pPr lvl="1"/>
            <a:r>
              <a:rPr lang="en-US" dirty="0" smtClean="0"/>
              <a:t>New project type in BIDS; more integrated development experience</a:t>
            </a:r>
          </a:p>
          <a:p>
            <a:pPr lvl="1"/>
            <a:r>
              <a:rPr lang="en-US" dirty="0"/>
              <a:t>“Reveal Codes” style table designer</a:t>
            </a:r>
          </a:p>
          <a:p>
            <a:pPr lvl="1"/>
            <a:r>
              <a:rPr lang="en-US" dirty="0" smtClean="0"/>
              <a:t>Connected and offline development / debugging</a:t>
            </a:r>
          </a:p>
          <a:p>
            <a:pPr lvl="1"/>
            <a:r>
              <a:rPr lang="en-US" dirty="0" smtClean="0"/>
              <a:t>Sandbox database (“server-less” SQL Server)</a:t>
            </a:r>
          </a:p>
          <a:p>
            <a:pPr lvl="1"/>
            <a:r>
              <a:rPr lang="en-US" dirty="0" smtClean="0"/>
              <a:t>Schema / data compare, one-click deployment</a:t>
            </a:r>
          </a:p>
          <a:p>
            <a:pPr lvl="1"/>
            <a:r>
              <a:rPr lang="en-US" dirty="0" err="1" smtClean="0"/>
              <a:t>TechEd</a:t>
            </a:r>
            <a:r>
              <a:rPr lang="en-US" dirty="0" smtClean="0"/>
              <a:t> Europe video: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://bit.ly/</a:t>
            </a:r>
            <a:r>
              <a:rPr lang="en-US" dirty="0" smtClean="0">
                <a:hlinkClick r:id="rId2"/>
              </a:rPr>
              <a:t>AB_Denali_BIDSVid</a:t>
            </a:r>
            <a:r>
              <a:rPr lang="en-US" dirty="0" smtClean="0"/>
              <a:t>   </a:t>
            </a:r>
          </a:p>
          <a:p>
            <a:pPr lvl="1"/>
            <a:r>
              <a:rPr lang="en-US" dirty="0" smtClean="0"/>
              <a:t>Not available in CTP1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SSMS enhancements</a:t>
            </a:r>
          </a:p>
          <a:p>
            <a:pPr lvl="1"/>
            <a:r>
              <a:rPr lang="en-US" dirty="0" smtClean="0"/>
              <a:t>Port to VS Shell – multi-monitor support &amp; proper add-in support</a:t>
            </a:r>
          </a:p>
          <a:p>
            <a:pPr lvl="1"/>
            <a:r>
              <a:rPr lang="en-US" dirty="0" smtClean="0"/>
              <a:t>Snippets, Surround With</a:t>
            </a:r>
          </a:p>
          <a:p>
            <a:pPr lvl="1"/>
            <a:r>
              <a:rPr lang="en-US" dirty="0" smtClean="0"/>
              <a:t>Debugging </a:t>
            </a:r>
            <a:r>
              <a:rPr lang="en-US" dirty="0"/>
              <a:t>enhancements</a:t>
            </a:r>
          </a:p>
          <a:p>
            <a:pPr lvl="2"/>
            <a:r>
              <a:rPr lang="en-US" dirty="0" smtClean="0"/>
              <a:t>Watch, Breakpoint </a:t>
            </a:r>
            <a:r>
              <a:rPr lang="en-US" dirty="0"/>
              <a:t>validation, conditions, hit counts, filters, </a:t>
            </a:r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BUT:</a:t>
            </a:r>
          </a:p>
          <a:p>
            <a:pPr lvl="2"/>
            <a:r>
              <a:rPr lang="en-US" dirty="0" smtClean="0"/>
              <a:t>Several beloved keyboard combos fail (F1, </a:t>
            </a:r>
            <a:r>
              <a:rPr lang="en-US" dirty="0" err="1" smtClean="0"/>
              <a:t>Ctrl+Shift+L</a:t>
            </a:r>
            <a:r>
              <a:rPr lang="en-US" dirty="0" smtClean="0"/>
              <a:t>, </a:t>
            </a:r>
            <a:r>
              <a:rPr lang="en-US" dirty="0" err="1" smtClean="0"/>
              <a:t>Ctrl+Shift+M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Double-clicking error message no longer jumps to </a:t>
            </a:r>
            <a:r>
              <a:rPr lang="en-US" dirty="0"/>
              <a:t>offending </a:t>
            </a:r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Blog post: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</a:t>
            </a:r>
            <a:r>
              <a:rPr lang="en-US" dirty="0" smtClean="0">
                <a:hlinkClick r:id="rId3"/>
              </a:rPr>
              <a:t>AB_Denali_SSMS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004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Metadata discovery</a:t>
            </a:r>
          </a:p>
          <a:p>
            <a:pPr lvl="1"/>
            <a:r>
              <a:rPr lang="en-US" dirty="0" smtClean="0"/>
              <a:t>New procedures and DMVs to inspect result sets</a:t>
            </a:r>
          </a:p>
          <a:p>
            <a:pPr lvl="1"/>
            <a:r>
              <a:rPr lang="en-US" dirty="0" smtClean="0"/>
              <a:t>Also affects BCP, ODBC, OLEDB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EXECUTE … WITH RESULT SETS</a:t>
            </a:r>
          </a:p>
          <a:p>
            <a:pPr lvl="1"/>
            <a:r>
              <a:rPr lang="en-US" dirty="0" smtClean="0"/>
              <a:t>Define result set of </a:t>
            </a:r>
            <a:r>
              <a:rPr lang="en-US" dirty="0" err="1" smtClean="0"/>
              <a:t>proc</a:t>
            </a:r>
            <a:r>
              <a:rPr lang="en-US" dirty="0" smtClean="0"/>
              <a:t> / dynamic SQL</a:t>
            </a:r>
          </a:p>
          <a:p>
            <a:pPr lvl="1"/>
            <a:r>
              <a:rPr lang="en-US" dirty="0" smtClean="0"/>
              <a:t>Rename redundant columns, force data type</a:t>
            </a:r>
          </a:p>
          <a:p>
            <a:pPr lvl="1"/>
            <a:r>
              <a:rPr lang="en-US" dirty="0" smtClean="0"/>
              <a:t>Allow apps to adjust to schema changes at different rates </a:t>
            </a:r>
          </a:p>
        </p:txBody>
      </p:sp>
    </p:spTree>
    <p:extLst>
      <p:ext uri="{BB962C8B-B14F-4D97-AF65-F5344CB8AC3E}">
        <p14:creationId xmlns:p14="http://schemas.microsoft.com/office/powerpoint/2010/main" val="3713737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OFFSET</a:t>
            </a:r>
          </a:p>
          <a:p>
            <a:pPr lvl="1"/>
            <a:r>
              <a:rPr lang="en-US" dirty="0" smtClean="0"/>
              <a:t>Like </a:t>
            </a:r>
            <a:r>
              <a:rPr lang="en-US" dirty="0"/>
              <a:t>MySQL’s </a:t>
            </a:r>
            <a:r>
              <a:rPr lang="en-US" dirty="0" smtClean="0"/>
              <a:t>LIMIT, but ANSI standard</a:t>
            </a:r>
          </a:p>
          <a:p>
            <a:pPr lvl="1"/>
            <a:r>
              <a:rPr lang="en-US" dirty="0" smtClean="0"/>
              <a:t>No performance gain, just friendlier syntax: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SELECT </a:t>
            </a:r>
            <a:r>
              <a:rPr lang="en-US" dirty="0" err="1" smtClean="0"/>
              <a:t>SalesOrderID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FROM </a:t>
            </a:r>
            <a:r>
              <a:rPr lang="en-US" dirty="0" err="1" smtClean="0"/>
              <a:t>Sales.SalesOrderHeader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ORDER BY </a:t>
            </a:r>
            <a:r>
              <a:rPr lang="en-US" dirty="0" err="1" smtClean="0"/>
              <a:t>SalesOrderID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OFFSET 500 ROWS</a:t>
            </a:r>
            <a:br>
              <a:rPr lang="en-US" dirty="0" smtClean="0"/>
            </a:br>
            <a:r>
              <a:rPr lang="en-US" dirty="0" smtClean="0"/>
              <a:t>             FETCH NEXT 50 ROWS ONLY;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Blog post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http://bit.ly/</a:t>
            </a:r>
            <a:r>
              <a:rPr lang="en-US" dirty="0" smtClean="0">
                <a:hlinkClick r:id="rId3"/>
              </a:rPr>
              <a:t>AB_Denali_OFFSET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48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SEQUENCE</a:t>
            </a:r>
          </a:p>
          <a:p>
            <a:pPr lvl="1"/>
            <a:r>
              <a:rPr lang="en-US" dirty="0" smtClean="0"/>
              <a:t>Central </a:t>
            </a:r>
            <a:r>
              <a:rPr lang="en-US" dirty="0"/>
              <a:t>IDENTITY mechanism (like Oracle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Performs better than IDENTITY, but same transaction limitations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CREATE SEQUENCE </a:t>
            </a:r>
            <a:r>
              <a:rPr lang="en-US" dirty="0" err="1" smtClean="0"/>
              <a:t>dbo.MyIdentity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AS INT</a:t>
            </a:r>
            <a:br>
              <a:rPr lang="en-US" dirty="0" smtClean="0"/>
            </a:br>
            <a:r>
              <a:rPr lang="en-US" dirty="0" smtClean="0"/>
              <a:t>           MINVALUE 1</a:t>
            </a:r>
            <a:br>
              <a:rPr lang="en-US" dirty="0" smtClean="0"/>
            </a:br>
            <a:r>
              <a:rPr lang="en-US" dirty="0" smtClean="0"/>
              <a:t>           NO MAXVALUE</a:t>
            </a:r>
            <a:br>
              <a:rPr lang="en-US" dirty="0" smtClean="0"/>
            </a:br>
            <a:r>
              <a:rPr lang="en-US" dirty="0" smtClean="0"/>
              <a:t>           START WITH 1;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/>
              <a:t>Blog post: </a:t>
            </a:r>
            <a:r>
              <a:rPr lang="en-US" dirty="0">
                <a:hlinkClick r:id="rId3"/>
              </a:rPr>
              <a:t>http://bit.ly/</a:t>
            </a:r>
            <a:r>
              <a:rPr lang="en-US" dirty="0" smtClean="0">
                <a:hlinkClick r:id="rId3"/>
              </a:rPr>
              <a:t>AB_Denali_SEQUENCE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1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THROW</a:t>
            </a:r>
          </a:p>
          <a:p>
            <a:pPr lvl="1"/>
            <a:r>
              <a:rPr lang="en-US" dirty="0" smtClean="0"/>
              <a:t>Can throw custom errors without </a:t>
            </a:r>
            <a:r>
              <a:rPr lang="en-US" dirty="0" err="1" smtClean="0"/>
              <a:t>sys.messages</a:t>
            </a:r>
            <a:r>
              <a:rPr lang="en-US" dirty="0" smtClean="0"/>
              <a:t> support</a:t>
            </a:r>
          </a:p>
          <a:p>
            <a:pPr lvl="1"/>
            <a:r>
              <a:rPr lang="en-US" dirty="0" smtClean="0"/>
              <a:t>Can use in CATCH or outside – outside severity is always 16 </a:t>
            </a:r>
          </a:p>
          <a:p>
            <a:pPr lvl="1"/>
            <a:r>
              <a:rPr lang="en-US" dirty="0" smtClean="0"/>
              <a:t>Some RAISERROR functionality is missing</a:t>
            </a:r>
          </a:p>
          <a:p>
            <a:pPr lvl="1"/>
            <a:r>
              <a:rPr lang="en-US" dirty="0" smtClean="0"/>
              <a:t>RAISERROR is *NOT* deprecated (BOL currently says it is)</a:t>
            </a:r>
          </a:p>
          <a:p>
            <a:pPr lvl="1"/>
            <a:r>
              <a:rPr lang="en-US" dirty="0" smtClean="0"/>
              <a:t>Blog </a:t>
            </a:r>
            <a:r>
              <a:rPr lang="en-US" dirty="0"/>
              <a:t>post: </a:t>
            </a:r>
            <a:r>
              <a:rPr lang="en-US" dirty="0">
                <a:hlinkClick r:id="rId3"/>
              </a:rPr>
              <a:t>http://bit.ly/</a:t>
            </a:r>
            <a:r>
              <a:rPr lang="en-US" dirty="0" smtClean="0">
                <a:hlinkClick r:id="rId3"/>
              </a:rPr>
              <a:t>AB_Denali_THROW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0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Programmability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Full-Text Search enhancements</a:t>
            </a:r>
          </a:p>
          <a:p>
            <a:pPr lvl="1"/>
            <a:r>
              <a:rPr lang="en-US" dirty="0" smtClean="0"/>
              <a:t>Property searching for Office 2007+ documents</a:t>
            </a:r>
          </a:p>
          <a:p>
            <a:pPr lvl="1"/>
            <a:r>
              <a:rPr lang="en-US" dirty="0" smtClean="0"/>
              <a:t>Proximity term (NEAR / ~) for CONTAINS / CONTAINSTABLE</a:t>
            </a:r>
          </a:p>
          <a:p>
            <a:pPr marL="274320" lvl="1" indent="0">
              <a:buNone/>
            </a:pPr>
            <a:endParaRPr lang="en-US" sz="1000" dirty="0" smtClean="0"/>
          </a:p>
          <a:p>
            <a:r>
              <a:rPr lang="en-US" dirty="0" smtClean="0"/>
              <a:t>Spatial enhancements</a:t>
            </a:r>
          </a:p>
          <a:p>
            <a:pPr lvl="1"/>
            <a:r>
              <a:rPr lang="en-US" dirty="0" smtClean="0"/>
              <a:t>New sub-data types for </a:t>
            </a:r>
            <a:r>
              <a:rPr lang="en-US" dirty="0" err="1" smtClean="0"/>
              <a:t>CircularString</a:t>
            </a:r>
            <a:r>
              <a:rPr lang="en-US" dirty="0" smtClean="0"/>
              <a:t>, </a:t>
            </a:r>
            <a:r>
              <a:rPr lang="en-US" dirty="0" err="1" smtClean="0"/>
              <a:t>CompoundCurve</a:t>
            </a:r>
            <a:r>
              <a:rPr lang="en-US" dirty="0" smtClean="0"/>
              <a:t>, </a:t>
            </a:r>
            <a:r>
              <a:rPr lang="en-US" dirty="0" err="1" smtClean="0"/>
              <a:t>CurvePolygon</a:t>
            </a:r>
            <a:endParaRPr lang="en-US" dirty="0" smtClean="0"/>
          </a:p>
          <a:p>
            <a:pPr lvl="1"/>
            <a:r>
              <a:rPr lang="en-US" dirty="0" smtClean="0"/>
              <a:t>Circular </a:t>
            </a:r>
            <a:r>
              <a:rPr lang="en-US" dirty="0"/>
              <a:t>a</a:t>
            </a:r>
            <a:r>
              <a:rPr lang="en-US" dirty="0" smtClean="0"/>
              <a:t>rc </a:t>
            </a:r>
            <a:r>
              <a:rPr lang="en-US" dirty="0"/>
              <a:t>s</a:t>
            </a:r>
            <a:r>
              <a:rPr lang="en-US" dirty="0" smtClean="0"/>
              <a:t>egment support for both geometry and geography</a:t>
            </a:r>
          </a:p>
          <a:p>
            <a:pPr lvl="1"/>
            <a:r>
              <a:rPr lang="en-US" dirty="0"/>
              <a:t>White paper: </a:t>
            </a:r>
            <a:r>
              <a:rPr lang="en-US" dirty="0">
                <a:hlinkClick r:id="rId2"/>
              </a:rPr>
              <a:t>http://bit.ly/</a:t>
            </a:r>
            <a:r>
              <a:rPr lang="en-US" dirty="0" smtClean="0">
                <a:hlinkClick r:id="rId2"/>
              </a:rPr>
              <a:t>AB_Denali_Spatial_WP</a:t>
            </a:r>
            <a:endParaRPr lang="en-US" dirty="0" smtClean="0"/>
          </a:p>
          <a:p>
            <a:pPr marL="274320" lvl="1" indent="0">
              <a:buNone/>
            </a:pPr>
            <a:endParaRPr lang="en-US" sz="1000" dirty="0" smtClean="0"/>
          </a:p>
          <a:p>
            <a:r>
              <a:rPr lang="en-US" dirty="0" smtClean="0"/>
              <a:t>UTF-16 supplementary collations (_SC)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32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indexes</a:t>
            </a:r>
          </a:p>
          <a:p>
            <a:pPr marL="274320" lvl="1" indent="0">
              <a:buNone/>
            </a:pPr>
            <a:r>
              <a:rPr lang="en-US" sz="1200" dirty="0"/>
              <a:t/>
            </a:r>
            <a:br>
              <a:rPr lang="en-US" sz="1200" dirty="0"/>
            </a:br>
            <a:r>
              <a:rPr lang="en-US" dirty="0"/>
              <a:t>	</a:t>
            </a:r>
            <a:r>
              <a:rPr lang="en-US" dirty="0" smtClean="0"/>
              <a:t>CREATE </a:t>
            </a:r>
            <a:r>
              <a:rPr lang="en-US" dirty="0"/>
              <a:t>COLUMNSTORE INDEX x ON </a:t>
            </a:r>
            <a:r>
              <a:rPr lang="en-US" dirty="0" err="1"/>
              <a:t>dbo.foo</a:t>
            </a:r>
            <a:r>
              <a:rPr lang="en-US" dirty="0"/>
              <a:t>(</a:t>
            </a:r>
            <a:r>
              <a:rPr lang="en-US" dirty="0" err="1"/>
              <a:t>a,b,c</a:t>
            </a:r>
            <a:r>
              <a:rPr lang="en-US" dirty="0"/>
              <a:t>);</a:t>
            </a:r>
            <a:br>
              <a:rPr lang="en-US" dirty="0"/>
            </a:br>
            <a:endParaRPr lang="en-US" sz="1200" dirty="0"/>
          </a:p>
          <a:p>
            <a:pPr lvl="1"/>
            <a:r>
              <a:rPr lang="en-US" dirty="0" smtClean="0"/>
              <a:t>Stores columns instead of rows together on pages</a:t>
            </a:r>
          </a:p>
          <a:p>
            <a:pPr lvl="1"/>
            <a:r>
              <a:rPr lang="en-US" dirty="0" smtClean="0"/>
              <a:t>Meant for DW/bulk scenarios</a:t>
            </a:r>
          </a:p>
          <a:p>
            <a:pPr lvl="1"/>
            <a:r>
              <a:rPr lang="en-US" dirty="0" smtClean="0"/>
              <a:t>In this release, data will be read-only – rebuild or switch in partition</a:t>
            </a:r>
            <a:endParaRPr lang="en-US" dirty="0"/>
          </a:p>
          <a:p>
            <a:pPr lvl="1"/>
            <a:r>
              <a:rPr lang="en-US" dirty="0" smtClean="0"/>
              <a:t>Whitepaper:</a:t>
            </a:r>
            <a:r>
              <a:rPr lang="en-US" dirty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://bit.ly/AB_Denali_ColumnWP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32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Missing?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contained database support</a:t>
            </a:r>
          </a:p>
          <a:p>
            <a:pPr lvl="1"/>
            <a:r>
              <a:rPr lang="en-US" dirty="0" smtClean="0"/>
              <a:t>Standalone SQL Agent, DB-level linked servers</a:t>
            </a:r>
          </a:p>
          <a:p>
            <a:r>
              <a:rPr lang="en-US" dirty="0" smtClean="0"/>
              <a:t>Full windowing functionality</a:t>
            </a:r>
          </a:p>
          <a:p>
            <a:r>
              <a:rPr lang="en-US" dirty="0" smtClean="0"/>
              <a:t>FINALLY</a:t>
            </a:r>
          </a:p>
          <a:p>
            <a:r>
              <a:rPr lang="en-US" dirty="0" smtClean="0"/>
              <a:t>Autonomous transactions</a:t>
            </a:r>
          </a:p>
          <a:p>
            <a:r>
              <a:rPr lang="en-US" dirty="0" smtClean="0"/>
              <a:t>Regex without custom CLR</a:t>
            </a:r>
          </a:p>
          <a:p>
            <a:r>
              <a:rPr lang="en-US" dirty="0" smtClean="0"/>
              <a:t>BEFORE triggers for DDL/DML</a:t>
            </a:r>
          </a:p>
          <a:p>
            <a:pPr marL="0" indent="0">
              <a:buNone/>
            </a:pPr>
            <a:r>
              <a:rPr lang="en-US" dirty="0" smtClean="0"/>
              <a:t>   …and I’m sure you could name a few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86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the core… what else?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I’ve started a launch point for Denali BI resources:</a:t>
            </a:r>
          </a:p>
          <a:p>
            <a:pPr marL="822960" lvl="3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://bit.ly/AB_Denali_BI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Download CTP1 (11.1103.9):</a:t>
            </a:r>
          </a:p>
          <a:p>
            <a:pPr marL="822960" lvl="3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</a:t>
            </a:r>
            <a:r>
              <a:rPr lang="en-US" dirty="0" smtClean="0">
                <a:hlinkClick r:id="rId3"/>
              </a:rPr>
              <a:t>AB_Denali_Download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Forums:</a:t>
            </a:r>
          </a:p>
          <a:p>
            <a:pPr marL="822960" lvl="3" indent="0">
              <a:buNone/>
            </a:pP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://bit.ly/</a:t>
            </a:r>
            <a:r>
              <a:rPr lang="en-US" dirty="0" smtClean="0">
                <a:hlinkClick r:id="rId4"/>
              </a:rPr>
              <a:t>AB_Denali_Forums</a:t>
            </a:r>
            <a:endParaRPr lang="en-US" dirty="0" smtClean="0"/>
          </a:p>
          <a:p>
            <a:pPr lvl="1"/>
            <a:r>
              <a:rPr lang="en-US" dirty="0" smtClean="0"/>
              <a:t>Feedback:</a:t>
            </a:r>
          </a:p>
          <a:p>
            <a:pPr marL="822960" lvl="3" indent="0">
              <a:buNone/>
            </a:pPr>
            <a:r>
              <a:rPr lang="en-US" dirty="0" smtClean="0">
                <a:hlinkClick r:id="rId5"/>
              </a:rPr>
              <a:t>http://connect.microsoft.com/sql/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144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is Aaron Bertrand?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Senior Consultant at SQL Sentry, Inc.</a:t>
            </a:r>
          </a:p>
          <a:p>
            <a:r>
              <a:rPr lang="en-US" dirty="0" smtClean="0"/>
              <a:t>Microsoft MVP since 1997</a:t>
            </a:r>
          </a:p>
          <a:p>
            <a:r>
              <a:rPr lang="en-US" dirty="0" smtClean="0"/>
              <a:t>Blog: </a:t>
            </a:r>
            <a:r>
              <a:rPr lang="en-US" dirty="0" smtClean="0">
                <a:hlinkClick r:id="rId2"/>
              </a:rPr>
              <a:t>sqlblog.com</a:t>
            </a:r>
            <a:endParaRPr lang="en-US" dirty="0"/>
          </a:p>
          <a:p>
            <a:r>
              <a:rPr lang="en-US" dirty="0" smtClean="0"/>
              <a:t>Twitter: </a:t>
            </a:r>
            <a:r>
              <a:rPr lang="en-US" dirty="0" smtClean="0">
                <a:hlinkClick r:id="rId3"/>
              </a:rPr>
              <a:t>@AaronBertrand</a:t>
            </a:r>
            <a:endParaRPr lang="en-US" dirty="0"/>
          </a:p>
          <a:p>
            <a:r>
              <a:rPr lang="en-US" dirty="0" smtClean="0"/>
              <a:t>Contributor to </a:t>
            </a:r>
            <a:r>
              <a:rPr lang="en-US" dirty="0" smtClean="0">
                <a:hlinkClick r:id="rId4"/>
              </a:rPr>
              <a:t>SQL Server MVP Deep Dives</a:t>
            </a:r>
            <a:endParaRPr lang="en-US" dirty="0" smtClean="0"/>
          </a:p>
          <a:p>
            <a:r>
              <a:rPr lang="en-US" dirty="0" err="1" smtClean="0">
                <a:hlinkClick r:id="rId5"/>
              </a:rPr>
              <a:t>abertrand@sqlsentry.net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01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614" y="1200150"/>
            <a:ext cx="7605186" cy="3657600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slide deck and samples:</a:t>
            </a:r>
          </a:p>
          <a:p>
            <a:pPr marL="274320" lvl="1" indent="0">
              <a:buNone/>
            </a:pPr>
            <a:r>
              <a:rPr lang="en-US" dirty="0"/>
              <a:t>     </a:t>
            </a:r>
            <a:r>
              <a:rPr lang="en-US" dirty="0">
                <a:hlinkClick r:id="rId2"/>
              </a:rPr>
              <a:t>http://bit.ly/AB_Denali_PhillySlides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8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New:</a:t>
            </a:r>
          </a:p>
          <a:p>
            <a:pPr lvl="1"/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Books Online</a:t>
            </a:r>
          </a:p>
          <a:p>
            <a:pPr lvl="1"/>
            <a:r>
              <a:rPr lang="en-US" dirty="0" smtClean="0"/>
              <a:t>Availability</a:t>
            </a:r>
            <a:endParaRPr lang="en-US" dirty="0"/>
          </a:p>
          <a:p>
            <a:pPr lvl="1"/>
            <a:r>
              <a:rPr lang="en-US" dirty="0" smtClean="0"/>
              <a:t>Manageability</a:t>
            </a:r>
          </a:p>
          <a:p>
            <a:pPr lvl="1"/>
            <a:r>
              <a:rPr lang="en-US" dirty="0"/>
              <a:t>Security</a:t>
            </a:r>
            <a:endParaRPr lang="en-US" dirty="0" smtClean="0"/>
          </a:p>
          <a:p>
            <a:pPr lvl="1"/>
            <a:r>
              <a:rPr lang="en-US" dirty="0" smtClean="0"/>
              <a:t>Programmability</a:t>
            </a:r>
          </a:p>
          <a:p>
            <a:pPr lvl="1"/>
            <a:r>
              <a:rPr lang="en-US" dirty="0" smtClean="0"/>
              <a:t>Performance</a:t>
            </a:r>
          </a:p>
          <a:p>
            <a:r>
              <a:rPr lang="en-US" dirty="0" smtClean="0"/>
              <a:t>What’s Missing?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4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PowerShell 2.0, .NET 4.0, no-reboot package now prerequisites</a:t>
            </a:r>
          </a:p>
          <a:p>
            <a:pPr lvl="1"/>
            <a:r>
              <a:rPr lang="en-US" dirty="0" smtClean="0"/>
              <a:t>Can install client tools alongside 2008 / 2008 R2 </a:t>
            </a:r>
          </a:p>
          <a:p>
            <a:pPr lvl="2"/>
            <a:r>
              <a:rPr lang="en-US" dirty="0" smtClean="0"/>
              <a:t>But be careful if you use BIDS or other Visual Studio components</a:t>
            </a:r>
          </a:p>
          <a:p>
            <a:pPr lvl="2"/>
            <a:r>
              <a:rPr lang="en-US" dirty="0"/>
              <a:t>Use virtual machines if possible</a:t>
            </a:r>
            <a:endParaRPr lang="en-US" dirty="0" smtClean="0"/>
          </a:p>
          <a:p>
            <a:pPr lvl="1"/>
            <a:r>
              <a:rPr lang="en-US" dirty="0" smtClean="0"/>
              <a:t>Server </a:t>
            </a:r>
            <a:r>
              <a:rPr lang="en-US" dirty="0"/>
              <a:t>Core supported</a:t>
            </a:r>
          </a:p>
          <a:p>
            <a:pPr lvl="1"/>
            <a:r>
              <a:rPr lang="en-US" dirty="0" smtClean="0"/>
              <a:t>32-bit still supported (for now</a:t>
            </a:r>
            <a:r>
              <a:rPr lang="en-US" dirty="0" smtClean="0"/>
              <a:t>) - but not AWE!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/>
              <a:t>longer </a:t>
            </a:r>
            <a:r>
              <a:rPr lang="en-US" dirty="0" smtClean="0"/>
              <a:t>supported: Itanium, 80 compatibility</a:t>
            </a:r>
          </a:p>
          <a:p>
            <a:pPr lvl="1"/>
            <a:r>
              <a:rPr lang="en-US" dirty="0" smtClean="0"/>
              <a:t>Blog </a:t>
            </a:r>
            <a:r>
              <a:rPr lang="en-US" dirty="0" smtClean="0"/>
              <a:t>post: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://bit.ly/AB_Denali_Setup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9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Books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Books Online is now browser-based</a:t>
            </a:r>
          </a:p>
          <a:p>
            <a:pPr lvl="1"/>
            <a:r>
              <a:rPr lang="en-US" dirty="0" smtClean="0"/>
              <a:t>Local BOL runs on a web server using a custom port</a:t>
            </a:r>
          </a:p>
          <a:p>
            <a:pPr lvl="1"/>
            <a:r>
              <a:rPr lang="en-US" dirty="0" smtClean="0"/>
              <a:t>No more </a:t>
            </a:r>
            <a:r>
              <a:rPr lang="en-US" dirty="0" err="1" smtClean="0"/>
              <a:t>ms</a:t>
            </a:r>
            <a:r>
              <a:rPr lang="en-US" dirty="0" smtClean="0"/>
              <a:t>-help:// URLs; replaced with http://127.0.0.1 URLs</a:t>
            </a:r>
          </a:p>
          <a:p>
            <a:pPr lvl="1"/>
            <a:r>
              <a:rPr lang="en-US" dirty="0" smtClean="0"/>
              <a:t>Much better content updating experience</a:t>
            </a:r>
          </a:p>
          <a:p>
            <a:pPr lvl="1"/>
            <a:r>
              <a:rPr lang="en-US" dirty="0" smtClean="0"/>
              <a:t>Blog post: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://bit.ly/AB_Denali_BOL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082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AlwaysOn</a:t>
            </a:r>
            <a:r>
              <a:rPr lang="en-US" dirty="0" smtClean="0"/>
              <a:t> – Mirroring++ (“HADRON”)</a:t>
            </a:r>
          </a:p>
          <a:p>
            <a:pPr lvl="1"/>
            <a:r>
              <a:rPr lang="en-US" dirty="0" smtClean="0"/>
              <a:t>Availability Groups – fail over multiple databases as a unit</a:t>
            </a:r>
          </a:p>
          <a:p>
            <a:pPr lvl="1"/>
            <a:r>
              <a:rPr lang="en-US" dirty="0" smtClean="0"/>
              <a:t>Up to four replicas – 2 synchronous and 2 asynchronous</a:t>
            </a:r>
          </a:p>
          <a:p>
            <a:pPr lvl="1"/>
            <a:r>
              <a:rPr lang="en-US" dirty="0" smtClean="0"/>
              <a:t>Can perform backups and read-only reporting against replicas</a:t>
            </a:r>
          </a:p>
          <a:p>
            <a:pPr lvl="1"/>
            <a:r>
              <a:rPr lang="en-US" dirty="0" smtClean="0"/>
              <a:t>PASS keynote video: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</a:t>
            </a:r>
            <a:r>
              <a:rPr lang="en-US" dirty="0" smtClean="0">
                <a:hlinkClick r:id="rId3"/>
              </a:rPr>
              <a:t>AB_Denali_Keynote2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Bob Dorr </a:t>
            </a:r>
            <a:r>
              <a:rPr lang="en-US" dirty="0"/>
              <a:t>blog post: </a:t>
            </a:r>
            <a:r>
              <a:rPr lang="en-US" dirty="0">
                <a:hlinkClick r:id="rId4"/>
              </a:rPr>
              <a:t>http://bit.ly/</a:t>
            </a:r>
            <a:r>
              <a:rPr lang="en-US" dirty="0" smtClean="0">
                <a:hlinkClick r:id="rId4"/>
              </a:rPr>
              <a:t>AB_Denali_BobDorr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Don’t try this with CTP1</a:t>
            </a:r>
          </a:p>
          <a:p>
            <a:pPr marL="274320" lvl="1" indent="0">
              <a:buNone/>
            </a:pPr>
            <a:endParaRPr lang="en-US" sz="800" dirty="0" smtClean="0"/>
          </a:p>
          <a:p>
            <a:r>
              <a:rPr lang="en-US" dirty="0" smtClean="0"/>
              <a:t>Multi-subnet clustering</a:t>
            </a:r>
          </a:p>
        </p:txBody>
      </p:sp>
    </p:spTree>
    <p:extLst>
      <p:ext uri="{BB962C8B-B14F-4D97-AF65-F5344CB8AC3E}">
        <p14:creationId xmlns:p14="http://schemas.microsoft.com/office/powerpoint/2010/main" val="105795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Manageability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Contained Databases</a:t>
            </a:r>
          </a:p>
          <a:p>
            <a:pPr lvl="1"/>
            <a:r>
              <a:rPr lang="en-US" dirty="0" smtClean="0"/>
              <a:t>Isolate parts of a database that are server- or </a:t>
            </a:r>
            <a:r>
              <a:rPr lang="en-US" dirty="0" err="1" smtClean="0"/>
              <a:t>tempdb</a:t>
            </a:r>
            <a:r>
              <a:rPr lang="en-US" dirty="0" smtClean="0"/>
              <a:t>-dependent</a:t>
            </a:r>
          </a:p>
          <a:p>
            <a:pPr lvl="2"/>
            <a:r>
              <a:rPr lang="en-US" dirty="0" smtClean="0"/>
              <a:t>Logins, collation</a:t>
            </a:r>
          </a:p>
          <a:p>
            <a:pPr lvl="1"/>
            <a:r>
              <a:rPr lang="en-US" dirty="0" smtClean="0"/>
              <a:t>Provide alternatives to support containment</a:t>
            </a:r>
          </a:p>
          <a:p>
            <a:pPr lvl="2"/>
            <a:r>
              <a:rPr lang="en-US" dirty="0" smtClean="0"/>
              <a:t>Users without logins, </a:t>
            </a:r>
            <a:r>
              <a:rPr lang="en-US" dirty="0" err="1" smtClean="0"/>
              <a:t>tempdb</a:t>
            </a:r>
            <a:r>
              <a:rPr lang="en-US" dirty="0" smtClean="0"/>
              <a:t> collation independence</a:t>
            </a:r>
          </a:p>
          <a:p>
            <a:pPr lvl="1"/>
            <a:r>
              <a:rPr lang="en-US" dirty="0" smtClean="0"/>
              <a:t>Identify containment issues via a new DMV</a:t>
            </a:r>
          </a:p>
          <a:p>
            <a:pPr lvl="1"/>
            <a:r>
              <a:rPr lang="en-US" dirty="0" smtClean="0"/>
              <a:t>Eventually: linked servers, jobs, etc.</a:t>
            </a:r>
          </a:p>
          <a:p>
            <a:pPr lvl="1"/>
            <a:r>
              <a:rPr lang="en-US" dirty="0" smtClean="0"/>
              <a:t>Blog post:</a:t>
            </a:r>
            <a:r>
              <a:rPr lang="en-US" dirty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://bit.ly/</a:t>
            </a:r>
            <a:r>
              <a:rPr lang="en-US" dirty="0" smtClean="0">
                <a:hlinkClick r:id="rId3"/>
              </a:rPr>
              <a:t>AB_Denali_ContainedDBs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0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Manageability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FileTable</a:t>
            </a:r>
            <a:r>
              <a:rPr lang="en-US" dirty="0" smtClean="0"/>
              <a:t> – </a:t>
            </a:r>
            <a:r>
              <a:rPr lang="en-US" dirty="0" err="1" smtClean="0"/>
              <a:t>FileStream</a:t>
            </a:r>
            <a:r>
              <a:rPr lang="en-US" dirty="0"/>
              <a:t> </a:t>
            </a:r>
            <a:r>
              <a:rPr lang="en-US" dirty="0" smtClean="0"/>
              <a:t>meets WinFS</a:t>
            </a:r>
          </a:p>
          <a:p>
            <a:pPr lvl="1"/>
            <a:r>
              <a:rPr lang="en-US" dirty="0" smtClean="0"/>
              <a:t>Specify a folder as a </a:t>
            </a:r>
            <a:r>
              <a:rPr lang="en-US" dirty="0" err="1" smtClean="0"/>
              <a:t>FileTable</a:t>
            </a:r>
            <a:r>
              <a:rPr lang="en-US" dirty="0"/>
              <a:t/>
            </a:r>
            <a:br>
              <a:rPr lang="en-US" dirty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	CREATE TABLE </a:t>
            </a:r>
            <a:r>
              <a:rPr lang="en-US" dirty="0" err="1" smtClean="0"/>
              <a:t>dbo.Docs</a:t>
            </a:r>
            <a:r>
              <a:rPr lang="en-US" dirty="0" smtClean="0"/>
              <a:t> AS </a:t>
            </a:r>
            <a:r>
              <a:rPr lang="en-US" dirty="0" err="1" smtClean="0"/>
              <a:t>FileTable</a:t>
            </a:r>
            <a:r>
              <a:rPr lang="en-US" dirty="0" smtClean="0"/>
              <a:t> WITH &lt;Directory&gt;…;</a:t>
            </a:r>
            <a:br>
              <a:rPr lang="en-US" dirty="0" smtClean="0"/>
            </a:br>
            <a:endParaRPr lang="en-US" sz="1200" dirty="0" smtClean="0"/>
          </a:p>
          <a:p>
            <a:pPr lvl="1"/>
            <a:r>
              <a:rPr lang="en-US" dirty="0" smtClean="0"/>
              <a:t>Folder is then managed by SQL using Win32 API</a:t>
            </a:r>
          </a:p>
          <a:p>
            <a:pPr lvl="1"/>
            <a:r>
              <a:rPr lang="en-US" dirty="0" smtClean="0"/>
              <a:t>Stored in SQL - can run set-based DML against files/folders</a:t>
            </a:r>
          </a:p>
          <a:p>
            <a:pPr lvl="1"/>
            <a:r>
              <a:rPr lang="en-US" dirty="0" smtClean="0"/>
              <a:t>Not available in CTP1</a:t>
            </a:r>
          </a:p>
          <a:p>
            <a:r>
              <a:rPr lang="en-US" dirty="0" smtClean="0"/>
              <a:t>Startup </a:t>
            </a:r>
            <a:r>
              <a:rPr lang="en-US" dirty="0"/>
              <a:t>options are now easier to </a:t>
            </a:r>
            <a:r>
              <a:rPr lang="en-US" dirty="0" smtClean="0"/>
              <a:t>configure</a:t>
            </a:r>
          </a:p>
          <a:p>
            <a:r>
              <a:rPr lang="en-US" dirty="0" err="1" smtClean="0"/>
              <a:t>sys.sp_server_diagnostics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7326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 server roles</a:t>
            </a:r>
          </a:p>
          <a:p>
            <a:pPr lvl="2"/>
            <a:r>
              <a:rPr lang="en-US" dirty="0" smtClean="0"/>
              <a:t>New DDL - </a:t>
            </a:r>
            <a:r>
              <a:rPr lang="en-US" dirty="0" err="1" smtClean="0"/>
              <a:t>sp</a:t>
            </a:r>
            <a:r>
              <a:rPr lang="en-US" dirty="0" smtClean="0"/>
              <a:t>_*</a:t>
            </a:r>
            <a:r>
              <a:rPr lang="en-US" dirty="0" err="1" smtClean="0"/>
              <a:t>rolemember</a:t>
            </a:r>
            <a:r>
              <a:rPr lang="en-US" dirty="0" smtClean="0"/>
              <a:t> procedures are deprecated</a:t>
            </a:r>
          </a:p>
          <a:p>
            <a:pPr lvl="2"/>
            <a:r>
              <a:rPr lang="en-US" dirty="0" smtClean="0"/>
              <a:t>Mike Walsh blog post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http://bit.ly/</a:t>
            </a:r>
            <a:r>
              <a:rPr lang="en-US" dirty="0" smtClean="0">
                <a:hlinkClick r:id="rId3"/>
              </a:rPr>
              <a:t>AB_Denali_MikeWalsh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sz="600" dirty="0" smtClean="0"/>
          </a:p>
          <a:p>
            <a:r>
              <a:rPr lang="en-US" dirty="0" smtClean="0"/>
              <a:t>HASHBYTES now supports SHA2_256 &amp; SHA2_512</a:t>
            </a:r>
            <a:br>
              <a:rPr lang="en-US" dirty="0" smtClean="0"/>
            </a:br>
            <a:endParaRPr lang="en-US" sz="800" dirty="0" smtClean="0"/>
          </a:p>
          <a:p>
            <a:r>
              <a:rPr lang="en-US" dirty="0" smtClean="0"/>
              <a:t>Database-level users (without logins)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CREATE USER foo WITH PASSWORD = </a:t>
            </a:r>
            <a:r>
              <a:rPr lang="fr-FR" dirty="0"/>
              <a:t>'</a:t>
            </a:r>
            <a:r>
              <a:rPr lang="en-US" dirty="0" smtClean="0"/>
              <a:t>bar</a:t>
            </a:r>
            <a:r>
              <a:rPr lang="fr-FR" dirty="0"/>
              <a:t>'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0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7">
      <a:dk1>
        <a:srgbClr val="292934"/>
      </a:dk1>
      <a:lt1>
        <a:srgbClr val="FFFFFF"/>
      </a:lt1>
      <a:dk2>
        <a:srgbClr val="C91227"/>
      </a:dk2>
      <a:lt2>
        <a:srgbClr val="F3F2DC"/>
      </a:lt2>
      <a:accent1>
        <a:srgbClr val="000000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C91227"/>
      </a:hlink>
      <a:folHlink>
        <a:srgbClr val="C9122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16692</TotalTime>
  <Words>1100</Words>
  <Application>Microsoft Macintosh PowerPoint</Application>
  <PresentationFormat>On-screen Show (16:9)</PresentationFormat>
  <Paragraphs>191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What’s New in SQL Server “Denali” </vt:lpstr>
      <vt:lpstr>Who is Aaron Bertrand?</vt:lpstr>
      <vt:lpstr>Agenda</vt:lpstr>
      <vt:lpstr>What’s New: Setup</vt:lpstr>
      <vt:lpstr>What’s New: Books Online</vt:lpstr>
      <vt:lpstr>What’s New: Availability</vt:lpstr>
      <vt:lpstr>What’s New: Manageability</vt:lpstr>
      <vt:lpstr>What’s New: Manageability </vt:lpstr>
      <vt:lpstr>What’s New: Security</vt:lpstr>
      <vt:lpstr>What’s New: Programmability</vt:lpstr>
      <vt:lpstr>What’s New: Programmability</vt:lpstr>
      <vt:lpstr>What’s New: Programmability</vt:lpstr>
      <vt:lpstr>What’s New: Programmability </vt:lpstr>
      <vt:lpstr>What’s New: Programmability</vt:lpstr>
      <vt:lpstr>What’s New: Programmability</vt:lpstr>
      <vt:lpstr>What’s New: Programmability</vt:lpstr>
      <vt:lpstr>What’s New: Performance</vt:lpstr>
      <vt:lpstr>What’s Missing?</vt:lpstr>
      <vt:lpstr>That’s the core… what else?</vt:lpstr>
      <vt:lpstr>Thank you!</vt:lpstr>
    </vt:vector>
  </TitlesOfParts>
  <Company>OTO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SQL Server “Denali”</dc:title>
  <dc:creator>Aaron Bertrand</dc:creator>
  <cp:lastModifiedBy>Aaron Bertrand</cp:lastModifiedBy>
  <cp:revision>69</cp:revision>
  <dcterms:created xsi:type="dcterms:W3CDTF">2010-11-26T23:16:17Z</dcterms:created>
  <dcterms:modified xsi:type="dcterms:W3CDTF">2010-12-08T21:55:05Z</dcterms:modified>
</cp:coreProperties>
</file>